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76" r:id="rId5"/>
    <p:sldId id="269" r:id="rId6"/>
    <p:sldId id="272" r:id="rId7"/>
    <p:sldId id="274" r:id="rId8"/>
    <p:sldId id="273" r:id="rId9"/>
    <p:sldId id="275" r:id="rId10"/>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naldo Julio Pulcha Bazan" initials="RJPB" lastIdx="1" clrIdx="0">
    <p:extLst>
      <p:ext uri="{19B8F6BF-5375-455C-9EA6-DF929625EA0E}">
        <p15:presenceInfo xmlns:p15="http://schemas.microsoft.com/office/powerpoint/2012/main" userId="Ronaldo Julio Pulcha Baza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1" d="100"/>
          <a:sy n="101" d="100"/>
        </p:scale>
        <p:origin x="876"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g>
</file>

<file path=ppt/media/image4.png>
</file>

<file path=ppt/media/image5.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914400" y="2130426"/>
            <a:ext cx="10363200" cy="1470025"/>
          </a:xfrm>
        </p:spPr>
        <p:txBody>
          <a:bodyPr/>
          <a:lstStyle/>
          <a:p>
            <a:r>
              <a:rPr lang="es-ES"/>
              <a:t>Haga clic para modificar el estilo de título del patrón</a:t>
            </a:r>
            <a:endParaRPr lang="es-PE"/>
          </a:p>
        </p:txBody>
      </p:sp>
      <p:sp>
        <p:nvSpPr>
          <p:cNvPr id="3" name="2 Subtítulo"/>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PE"/>
          </a:p>
        </p:txBody>
      </p:sp>
      <p:sp>
        <p:nvSpPr>
          <p:cNvPr id="4" name="3 Marcador de fecha"/>
          <p:cNvSpPr>
            <a:spLocks noGrp="1"/>
          </p:cNvSpPr>
          <p:nvPr>
            <p:ph type="dt" sz="half" idx="10"/>
          </p:nvPr>
        </p:nvSpPr>
        <p:spPr/>
        <p:txBody>
          <a:bodyPr/>
          <a:lstStyle/>
          <a:p>
            <a:fld id="{F8246B3F-E1CD-4F9B-97A1-6B5FE6C5E29B}" type="datetimeFigureOut">
              <a:rPr lang="es-PE" smtClean="0"/>
              <a:t>27/07/2023</a:t>
            </a:fld>
            <a:endParaRPr lang="es-PE" dirty="0"/>
          </a:p>
        </p:txBody>
      </p:sp>
      <p:sp>
        <p:nvSpPr>
          <p:cNvPr id="5" name="4 Marcador de pie de página"/>
          <p:cNvSpPr>
            <a:spLocks noGrp="1"/>
          </p:cNvSpPr>
          <p:nvPr>
            <p:ph type="ftr" sz="quarter" idx="11"/>
          </p:nvPr>
        </p:nvSpPr>
        <p:spPr/>
        <p:txBody>
          <a:bodyPr/>
          <a:lstStyle/>
          <a:p>
            <a:endParaRPr lang="es-PE" dirty="0"/>
          </a:p>
        </p:txBody>
      </p:sp>
      <p:sp>
        <p:nvSpPr>
          <p:cNvPr id="6" name="5 Marcador de número de diapositiva"/>
          <p:cNvSpPr>
            <a:spLocks noGrp="1"/>
          </p:cNvSpPr>
          <p:nvPr>
            <p:ph type="sldNum" sz="quarter" idx="12"/>
          </p:nvPr>
        </p:nvSpPr>
        <p:spPr/>
        <p:txBody>
          <a:bodyPr/>
          <a:lstStyle/>
          <a:p>
            <a:fld id="{24B66647-CBF7-4918-922A-224765E6897E}" type="slidenum">
              <a:rPr lang="es-PE" smtClean="0"/>
              <a:t>‹Nº›</a:t>
            </a:fld>
            <a:endParaRPr lang="es-PE" dirty="0"/>
          </a:p>
        </p:txBody>
      </p:sp>
    </p:spTree>
    <p:extLst>
      <p:ext uri="{BB962C8B-B14F-4D97-AF65-F5344CB8AC3E}">
        <p14:creationId xmlns:p14="http://schemas.microsoft.com/office/powerpoint/2010/main" val="2765912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PE"/>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3 Marcador de fecha"/>
          <p:cNvSpPr>
            <a:spLocks noGrp="1"/>
          </p:cNvSpPr>
          <p:nvPr>
            <p:ph type="dt" sz="half" idx="10"/>
          </p:nvPr>
        </p:nvSpPr>
        <p:spPr/>
        <p:txBody>
          <a:bodyPr/>
          <a:lstStyle/>
          <a:p>
            <a:fld id="{F8246B3F-E1CD-4F9B-97A1-6B5FE6C5E29B}" type="datetimeFigureOut">
              <a:rPr lang="es-PE" smtClean="0"/>
              <a:t>27/07/2023</a:t>
            </a:fld>
            <a:endParaRPr lang="es-PE" dirty="0"/>
          </a:p>
        </p:txBody>
      </p:sp>
      <p:sp>
        <p:nvSpPr>
          <p:cNvPr id="5" name="4 Marcador de pie de página"/>
          <p:cNvSpPr>
            <a:spLocks noGrp="1"/>
          </p:cNvSpPr>
          <p:nvPr>
            <p:ph type="ftr" sz="quarter" idx="11"/>
          </p:nvPr>
        </p:nvSpPr>
        <p:spPr/>
        <p:txBody>
          <a:bodyPr/>
          <a:lstStyle/>
          <a:p>
            <a:endParaRPr lang="es-PE" dirty="0"/>
          </a:p>
        </p:txBody>
      </p:sp>
      <p:sp>
        <p:nvSpPr>
          <p:cNvPr id="6" name="5 Marcador de número de diapositiva"/>
          <p:cNvSpPr>
            <a:spLocks noGrp="1"/>
          </p:cNvSpPr>
          <p:nvPr>
            <p:ph type="sldNum" sz="quarter" idx="12"/>
          </p:nvPr>
        </p:nvSpPr>
        <p:spPr/>
        <p:txBody>
          <a:bodyPr/>
          <a:lstStyle/>
          <a:p>
            <a:fld id="{24B66647-CBF7-4918-922A-224765E6897E}" type="slidenum">
              <a:rPr lang="es-PE" smtClean="0"/>
              <a:t>‹Nº›</a:t>
            </a:fld>
            <a:endParaRPr lang="es-PE" dirty="0"/>
          </a:p>
        </p:txBody>
      </p:sp>
    </p:spTree>
    <p:extLst>
      <p:ext uri="{BB962C8B-B14F-4D97-AF65-F5344CB8AC3E}">
        <p14:creationId xmlns:p14="http://schemas.microsoft.com/office/powerpoint/2010/main" val="3775760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8839200" y="274639"/>
            <a:ext cx="2743200" cy="5851525"/>
          </a:xfrm>
        </p:spPr>
        <p:txBody>
          <a:bodyPr vert="eaVert"/>
          <a:lstStyle/>
          <a:p>
            <a:r>
              <a:rPr lang="es-ES"/>
              <a:t>Haga clic para modificar el estilo de título del patrón</a:t>
            </a:r>
            <a:endParaRPr lang="es-PE"/>
          </a:p>
        </p:txBody>
      </p:sp>
      <p:sp>
        <p:nvSpPr>
          <p:cNvPr id="3" name="2 Marcador de texto vertical"/>
          <p:cNvSpPr>
            <a:spLocks noGrp="1"/>
          </p:cNvSpPr>
          <p:nvPr>
            <p:ph type="body" orient="vert" idx="1"/>
          </p:nvPr>
        </p:nvSpPr>
        <p:spPr>
          <a:xfrm>
            <a:off x="609600" y="274639"/>
            <a:ext cx="80264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3 Marcador de fecha"/>
          <p:cNvSpPr>
            <a:spLocks noGrp="1"/>
          </p:cNvSpPr>
          <p:nvPr>
            <p:ph type="dt" sz="half" idx="10"/>
          </p:nvPr>
        </p:nvSpPr>
        <p:spPr/>
        <p:txBody>
          <a:bodyPr/>
          <a:lstStyle/>
          <a:p>
            <a:fld id="{F8246B3F-E1CD-4F9B-97A1-6B5FE6C5E29B}" type="datetimeFigureOut">
              <a:rPr lang="es-PE" smtClean="0"/>
              <a:t>27/07/2023</a:t>
            </a:fld>
            <a:endParaRPr lang="es-PE" dirty="0"/>
          </a:p>
        </p:txBody>
      </p:sp>
      <p:sp>
        <p:nvSpPr>
          <p:cNvPr id="5" name="4 Marcador de pie de página"/>
          <p:cNvSpPr>
            <a:spLocks noGrp="1"/>
          </p:cNvSpPr>
          <p:nvPr>
            <p:ph type="ftr" sz="quarter" idx="11"/>
          </p:nvPr>
        </p:nvSpPr>
        <p:spPr/>
        <p:txBody>
          <a:bodyPr/>
          <a:lstStyle/>
          <a:p>
            <a:endParaRPr lang="es-PE" dirty="0"/>
          </a:p>
        </p:txBody>
      </p:sp>
      <p:sp>
        <p:nvSpPr>
          <p:cNvPr id="6" name="5 Marcador de número de diapositiva"/>
          <p:cNvSpPr>
            <a:spLocks noGrp="1"/>
          </p:cNvSpPr>
          <p:nvPr>
            <p:ph type="sldNum" sz="quarter" idx="12"/>
          </p:nvPr>
        </p:nvSpPr>
        <p:spPr/>
        <p:txBody>
          <a:bodyPr/>
          <a:lstStyle/>
          <a:p>
            <a:fld id="{24B66647-CBF7-4918-922A-224765E6897E}" type="slidenum">
              <a:rPr lang="es-PE" smtClean="0"/>
              <a:t>‹Nº›</a:t>
            </a:fld>
            <a:endParaRPr lang="es-PE" dirty="0"/>
          </a:p>
        </p:txBody>
      </p:sp>
    </p:spTree>
    <p:extLst>
      <p:ext uri="{BB962C8B-B14F-4D97-AF65-F5344CB8AC3E}">
        <p14:creationId xmlns:p14="http://schemas.microsoft.com/office/powerpoint/2010/main" val="2347672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PE"/>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3 Marcador de fecha"/>
          <p:cNvSpPr>
            <a:spLocks noGrp="1"/>
          </p:cNvSpPr>
          <p:nvPr>
            <p:ph type="dt" sz="half" idx="10"/>
          </p:nvPr>
        </p:nvSpPr>
        <p:spPr/>
        <p:txBody>
          <a:bodyPr/>
          <a:lstStyle/>
          <a:p>
            <a:fld id="{F8246B3F-E1CD-4F9B-97A1-6B5FE6C5E29B}" type="datetimeFigureOut">
              <a:rPr lang="es-PE" smtClean="0"/>
              <a:t>27/07/2023</a:t>
            </a:fld>
            <a:endParaRPr lang="es-PE" dirty="0"/>
          </a:p>
        </p:txBody>
      </p:sp>
      <p:sp>
        <p:nvSpPr>
          <p:cNvPr id="5" name="4 Marcador de pie de página"/>
          <p:cNvSpPr>
            <a:spLocks noGrp="1"/>
          </p:cNvSpPr>
          <p:nvPr>
            <p:ph type="ftr" sz="quarter" idx="11"/>
          </p:nvPr>
        </p:nvSpPr>
        <p:spPr/>
        <p:txBody>
          <a:bodyPr/>
          <a:lstStyle/>
          <a:p>
            <a:endParaRPr lang="es-PE" dirty="0"/>
          </a:p>
        </p:txBody>
      </p:sp>
      <p:sp>
        <p:nvSpPr>
          <p:cNvPr id="6" name="5 Marcador de número de diapositiva"/>
          <p:cNvSpPr>
            <a:spLocks noGrp="1"/>
          </p:cNvSpPr>
          <p:nvPr>
            <p:ph type="sldNum" sz="quarter" idx="12"/>
          </p:nvPr>
        </p:nvSpPr>
        <p:spPr/>
        <p:txBody>
          <a:bodyPr/>
          <a:lstStyle/>
          <a:p>
            <a:fld id="{24B66647-CBF7-4918-922A-224765E6897E}" type="slidenum">
              <a:rPr lang="es-PE" smtClean="0"/>
              <a:t>‹Nº›</a:t>
            </a:fld>
            <a:endParaRPr lang="es-PE" dirty="0"/>
          </a:p>
        </p:txBody>
      </p:sp>
    </p:spTree>
    <p:extLst>
      <p:ext uri="{BB962C8B-B14F-4D97-AF65-F5344CB8AC3E}">
        <p14:creationId xmlns:p14="http://schemas.microsoft.com/office/powerpoint/2010/main" val="426410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963084" y="4406901"/>
            <a:ext cx="10363200" cy="1362075"/>
          </a:xfrm>
        </p:spPr>
        <p:txBody>
          <a:bodyPr anchor="t"/>
          <a:lstStyle>
            <a:lvl1pPr algn="l">
              <a:defRPr sz="4000" b="1" cap="all"/>
            </a:lvl1pPr>
          </a:lstStyle>
          <a:p>
            <a:r>
              <a:rPr lang="es-ES"/>
              <a:t>Haga clic para modificar el estilo de título del patrón</a:t>
            </a:r>
            <a:endParaRPr lang="es-PE"/>
          </a:p>
        </p:txBody>
      </p:sp>
      <p:sp>
        <p:nvSpPr>
          <p:cNvPr id="3" name="2 Marcador de texto"/>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F8246B3F-E1CD-4F9B-97A1-6B5FE6C5E29B}" type="datetimeFigureOut">
              <a:rPr lang="es-PE" smtClean="0"/>
              <a:t>27/07/2023</a:t>
            </a:fld>
            <a:endParaRPr lang="es-PE" dirty="0"/>
          </a:p>
        </p:txBody>
      </p:sp>
      <p:sp>
        <p:nvSpPr>
          <p:cNvPr id="5" name="4 Marcador de pie de página"/>
          <p:cNvSpPr>
            <a:spLocks noGrp="1"/>
          </p:cNvSpPr>
          <p:nvPr>
            <p:ph type="ftr" sz="quarter" idx="11"/>
          </p:nvPr>
        </p:nvSpPr>
        <p:spPr/>
        <p:txBody>
          <a:bodyPr/>
          <a:lstStyle/>
          <a:p>
            <a:endParaRPr lang="es-PE" dirty="0"/>
          </a:p>
        </p:txBody>
      </p:sp>
      <p:sp>
        <p:nvSpPr>
          <p:cNvPr id="6" name="5 Marcador de número de diapositiva"/>
          <p:cNvSpPr>
            <a:spLocks noGrp="1"/>
          </p:cNvSpPr>
          <p:nvPr>
            <p:ph type="sldNum" sz="quarter" idx="12"/>
          </p:nvPr>
        </p:nvSpPr>
        <p:spPr/>
        <p:txBody>
          <a:bodyPr/>
          <a:lstStyle/>
          <a:p>
            <a:fld id="{24B66647-CBF7-4918-922A-224765E6897E}" type="slidenum">
              <a:rPr lang="es-PE" smtClean="0"/>
              <a:t>‹Nº›</a:t>
            </a:fld>
            <a:endParaRPr lang="es-PE" dirty="0"/>
          </a:p>
        </p:txBody>
      </p:sp>
    </p:spTree>
    <p:extLst>
      <p:ext uri="{BB962C8B-B14F-4D97-AF65-F5344CB8AC3E}">
        <p14:creationId xmlns:p14="http://schemas.microsoft.com/office/powerpoint/2010/main" val="18527094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PE"/>
          </a:p>
        </p:txBody>
      </p:sp>
      <p:sp>
        <p:nvSpPr>
          <p:cNvPr id="3" name="2 Marcador de contenido"/>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3 Marcador de contenido"/>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4 Marcador de fecha"/>
          <p:cNvSpPr>
            <a:spLocks noGrp="1"/>
          </p:cNvSpPr>
          <p:nvPr>
            <p:ph type="dt" sz="half" idx="10"/>
          </p:nvPr>
        </p:nvSpPr>
        <p:spPr/>
        <p:txBody>
          <a:bodyPr/>
          <a:lstStyle/>
          <a:p>
            <a:fld id="{F8246B3F-E1CD-4F9B-97A1-6B5FE6C5E29B}" type="datetimeFigureOut">
              <a:rPr lang="es-PE" smtClean="0"/>
              <a:t>27/07/2023</a:t>
            </a:fld>
            <a:endParaRPr lang="es-PE" dirty="0"/>
          </a:p>
        </p:txBody>
      </p:sp>
      <p:sp>
        <p:nvSpPr>
          <p:cNvPr id="6" name="5 Marcador de pie de página"/>
          <p:cNvSpPr>
            <a:spLocks noGrp="1"/>
          </p:cNvSpPr>
          <p:nvPr>
            <p:ph type="ftr" sz="quarter" idx="11"/>
          </p:nvPr>
        </p:nvSpPr>
        <p:spPr/>
        <p:txBody>
          <a:bodyPr/>
          <a:lstStyle/>
          <a:p>
            <a:endParaRPr lang="es-PE" dirty="0"/>
          </a:p>
        </p:txBody>
      </p:sp>
      <p:sp>
        <p:nvSpPr>
          <p:cNvPr id="7" name="6 Marcador de número de diapositiva"/>
          <p:cNvSpPr>
            <a:spLocks noGrp="1"/>
          </p:cNvSpPr>
          <p:nvPr>
            <p:ph type="sldNum" sz="quarter" idx="12"/>
          </p:nvPr>
        </p:nvSpPr>
        <p:spPr/>
        <p:txBody>
          <a:bodyPr/>
          <a:lstStyle/>
          <a:p>
            <a:fld id="{24B66647-CBF7-4918-922A-224765E6897E}" type="slidenum">
              <a:rPr lang="es-PE" smtClean="0"/>
              <a:t>‹Nº›</a:t>
            </a:fld>
            <a:endParaRPr lang="es-PE" dirty="0"/>
          </a:p>
        </p:txBody>
      </p:sp>
    </p:spTree>
    <p:extLst>
      <p:ext uri="{BB962C8B-B14F-4D97-AF65-F5344CB8AC3E}">
        <p14:creationId xmlns:p14="http://schemas.microsoft.com/office/powerpoint/2010/main" val="4001357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PE"/>
          </a:p>
        </p:txBody>
      </p:sp>
      <p:sp>
        <p:nvSpPr>
          <p:cNvPr id="3" name="2 Marcador de texto"/>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4 Marcador de texto"/>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7" name="6 Marcador de fecha"/>
          <p:cNvSpPr>
            <a:spLocks noGrp="1"/>
          </p:cNvSpPr>
          <p:nvPr>
            <p:ph type="dt" sz="half" idx="10"/>
          </p:nvPr>
        </p:nvSpPr>
        <p:spPr/>
        <p:txBody>
          <a:bodyPr/>
          <a:lstStyle/>
          <a:p>
            <a:fld id="{F8246B3F-E1CD-4F9B-97A1-6B5FE6C5E29B}" type="datetimeFigureOut">
              <a:rPr lang="es-PE" smtClean="0"/>
              <a:t>27/07/2023</a:t>
            </a:fld>
            <a:endParaRPr lang="es-PE" dirty="0"/>
          </a:p>
        </p:txBody>
      </p:sp>
      <p:sp>
        <p:nvSpPr>
          <p:cNvPr id="8" name="7 Marcador de pie de página"/>
          <p:cNvSpPr>
            <a:spLocks noGrp="1"/>
          </p:cNvSpPr>
          <p:nvPr>
            <p:ph type="ftr" sz="quarter" idx="11"/>
          </p:nvPr>
        </p:nvSpPr>
        <p:spPr/>
        <p:txBody>
          <a:bodyPr/>
          <a:lstStyle/>
          <a:p>
            <a:endParaRPr lang="es-PE" dirty="0"/>
          </a:p>
        </p:txBody>
      </p:sp>
      <p:sp>
        <p:nvSpPr>
          <p:cNvPr id="9" name="8 Marcador de número de diapositiva"/>
          <p:cNvSpPr>
            <a:spLocks noGrp="1"/>
          </p:cNvSpPr>
          <p:nvPr>
            <p:ph type="sldNum" sz="quarter" idx="12"/>
          </p:nvPr>
        </p:nvSpPr>
        <p:spPr/>
        <p:txBody>
          <a:bodyPr/>
          <a:lstStyle/>
          <a:p>
            <a:fld id="{24B66647-CBF7-4918-922A-224765E6897E}" type="slidenum">
              <a:rPr lang="es-PE" smtClean="0"/>
              <a:t>‹Nº›</a:t>
            </a:fld>
            <a:endParaRPr lang="es-PE" dirty="0"/>
          </a:p>
        </p:txBody>
      </p:sp>
    </p:spTree>
    <p:extLst>
      <p:ext uri="{BB962C8B-B14F-4D97-AF65-F5344CB8AC3E}">
        <p14:creationId xmlns:p14="http://schemas.microsoft.com/office/powerpoint/2010/main" val="982973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PE"/>
          </a:p>
        </p:txBody>
      </p:sp>
      <p:sp>
        <p:nvSpPr>
          <p:cNvPr id="3" name="2 Marcador de fecha"/>
          <p:cNvSpPr>
            <a:spLocks noGrp="1"/>
          </p:cNvSpPr>
          <p:nvPr>
            <p:ph type="dt" sz="half" idx="10"/>
          </p:nvPr>
        </p:nvSpPr>
        <p:spPr/>
        <p:txBody>
          <a:bodyPr/>
          <a:lstStyle/>
          <a:p>
            <a:fld id="{F8246B3F-E1CD-4F9B-97A1-6B5FE6C5E29B}" type="datetimeFigureOut">
              <a:rPr lang="es-PE" smtClean="0"/>
              <a:t>27/07/2023</a:t>
            </a:fld>
            <a:endParaRPr lang="es-PE" dirty="0"/>
          </a:p>
        </p:txBody>
      </p:sp>
      <p:sp>
        <p:nvSpPr>
          <p:cNvPr id="4" name="3 Marcador de pie de página"/>
          <p:cNvSpPr>
            <a:spLocks noGrp="1"/>
          </p:cNvSpPr>
          <p:nvPr>
            <p:ph type="ftr" sz="quarter" idx="11"/>
          </p:nvPr>
        </p:nvSpPr>
        <p:spPr/>
        <p:txBody>
          <a:bodyPr/>
          <a:lstStyle/>
          <a:p>
            <a:endParaRPr lang="es-PE" dirty="0"/>
          </a:p>
        </p:txBody>
      </p:sp>
      <p:sp>
        <p:nvSpPr>
          <p:cNvPr id="5" name="4 Marcador de número de diapositiva"/>
          <p:cNvSpPr>
            <a:spLocks noGrp="1"/>
          </p:cNvSpPr>
          <p:nvPr>
            <p:ph type="sldNum" sz="quarter" idx="12"/>
          </p:nvPr>
        </p:nvSpPr>
        <p:spPr/>
        <p:txBody>
          <a:bodyPr/>
          <a:lstStyle/>
          <a:p>
            <a:fld id="{24B66647-CBF7-4918-922A-224765E6897E}" type="slidenum">
              <a:rPr lang="es-PE" smtClean="0"/>
              <a:t>‹Nº›</a:t>
            </a:fld>
            <a:endParaRPr lang="es-PE" dirty="0"/>
          </a:p>
        </p:txBody>
      </p:sp>
    </p:spTree>
    <p:extLst>
      <p:ext uri="{BB962C8B-B14F-4D97-AF65-F5344CB8AC3E}">
        <p14:creationId xmlns:p14="http://schemas.microsoft.com/office/powerpoint/2010/main" val="26713004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F8246B3F-E1CD-4F9B-97A1-6B5FE6C5E29B}" type="datetimeFigureOut">
              <a:rPr lang="es-PE" smtClean="0"/>
              <a:t>27/07/2023</a:t>
            </a:fld>
            <a:endParaRPr lang="es-PE" dirty="0"/>
          </a:p>
        </p:txBody>
      </p:sp>
      <p:sp>
        <p:nvSpPr>
          <p:cNvPr id="3" name="2 Marcador de pie de página"/>
          <p:cNvSpPr>
            <a:spLocks noGrp="1"/>
          </p:cNvSpPr>
          <p:nvPr>
            <p:ph type="ftr" sz="quarter" idx="11"/>
          </p:nvPr>
        </p:nvSpPr>
        <p:spPr/>
        <p:txBody>
          <a:bodyPr/>
          <a:lstStyle/>
          <a:p>
            <a:endParaRPr lang="es-PE" dirty="0"/>
          </a:p>
        </p:txBody>
      </p:sp>
      <p:sp>
        <p:nvSpPr>
          <p:cNvPr id="4" name="3 Marcador de número de diapositiva"/>
          <p:cNvSpPr>
            <a:spLocks noGrp="1"/>
          </p:cNvSpPr>
          <p:nvPr>
            <p:ph type="sldNum" sz="quarter" idx="12"/>
          </p:nvPr>
        </p:nvSpPr>
        <p:spPr/>
        <p:txBody>
          <a:bodyPr/>
          <a:lstStyle/>
          <a:p>
            <a:fld id="{24B66647-CBF7-4918-922A-224765E6897E}" type="slidenum">
              <a:rPr lang="es-PE" smtClean="0"/>
              <a:t>‹Nº›</a:t>
            </a:fld>
            <a:endParaRPr lang="es-PE" dirty="0"/>
          </a:p>
        </p:txBody>
      </p:sp>
    </p:spTree>
    <p:extLst>
      <p:ext uri="{BB962C8B-B14F-4D97-AF65-F5344CB8AC3E}">
        <p14:creationId xmlns:p14="http://schemas.microsoft.com/office/powerpoint/2010/main" val="892085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s-PE"/>
          </a:p>
        </p:txBody>
      </p:sp>
      <p:sp>
        <p:nvSpPr>
          <p:cNvPr id="3" name="2 Marcador de contenido"/>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3 Marcador de texto"/>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F8246B3F-E1CD-4F9B-97A1-6B5FE6C5E29B}" type="datetimeFigureOut">
              <a:rPr lang="es-PE" smtClean="0"/>
              <a:t>27/07/2023</a:t>
            </a:fld>
            <a:endParaRPr lang="es-PE" dirty="0"/>
          </a:p>
        </p:txBody>
      </p:sp>
      <p:sp>
        <p:nvSpPr>
          <p:cNvPr id="6" name="5 Marcador de pie de página"/>
          <p:cNvSpPr>
            <a:spLocks noGrp="1"/>
          </p:cNvSpPr>
          <p:nvPr>
            <p:ph type="ftr" sz="quarter" idx="11"/>
          </p:nvPr>
        </p:nvSpPr>
        <p:spPr/>
        <p:txBody>
          <a:bodyPr/>
          <a:lstStyle/>
          <a:p>
            <a:endParaRPr lang="es-PE" dirty="0"/>
          </a:p>
        </p:txBody>
      </p:sp>
      <p:sp>
        <p:nvSpPr>
          <p:cNvPr id="7" name="6 Marcador de número de diapositiva"/>
          <p:cNvSpPr>
            <a:spLocks noGrp="1"/>
          </p:cNvSpPr>
          <p:nvPr>
            <p:ph type="sldNum" sz="quarter" idx="12"/>
          </p:nvPr>
        </p:nvSpPr>
        <p:spPr/>
        <p:txBody>
          <a:bodyPr/>
          <a:lstStyle/>
          <a:p>
            <a:fld id="{24B66647-CBF7-4918-922A-224765E6897E}" type="slidenum">
              <a:rPr lang="es-PE" smtClean="0"/>
              <a:t>‹Nº›</a:t>
            </a:fld>
            <a:endParaRPr lang="es-PE" dirty="0"/>
          </a:p>
        </p:txBody>
      </p:sp>
    </p:spTree>
    <p:extLst>
      <p:ext uri="{BB962C8B-B14F-4D97-AF65-F5344CB8AC3E}">
        <p14:creationId xmlns:p14="http://schemas.microsoft.com/office/powerpoint/2010/main" val="372747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2389717" y="4800600"/>
            <a:ext cx="7315200" cy="566738"/>
          </a:xfrm>
        </p:spPr>
        <p:txBody>
          <a:bodyPr anchor="b"/>
          <a:lstStyle>
            <a:lvl1pPr algn="l">
              <a:defRPr sz="2000" b="1"/>
            </a:lvl1pPr>
          </a:lstStyle>
          <a:p>
            <a:r>
              <a:rPr lang="es-ES"/>
              <a:t>Haga clic para modificar el estilo de título del patrón</a:t>
            </a:r>
            <a:endParaRPr lang="es-PE"/>
          </a:p>
        </p:txBody>
      </p:sp>
      <p:sp>
        <p:nvSpPr>
          <p:cNvPr id="3" name="2 Marcador de posición de imagen"/>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dirty="0"/>
              <a:t>Haga clic en el icono para agregar una imagen</a:t>
            </a:r>
            <a:endParaRPr lang="es-PE" dirty="0"/>
          </a:p>
        </p:txBody>
      </p:sp>
      <p:sp>
        <p:nvSpPr>
          <p:cNvPr id="4" name="3 Marcador de texto"/>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F8246B3F-E1CD-4F9B-97A1-6B5FE6C5E29B}" type="datetimeFigureOut">
              <a:rPr lang="es-PE" smtClean="0"/>
              <a:t>27/07/2023</a:t>
            </a:fld>
            <a:endParaRPr lang="es-PE" dirty="0"/>
          </a:p>
        </p:txBody>
      </p:sp>
      <p:sp>
        <p:nvSpPr>
          <p:cNvPr id="6" name="5 Marcador de pie de página"/>
          <p:cNvSpPr>
            <a:spLocks noGrp="1"/>
          </p:cNvSpPr>
          <p:nvPr>
            <p:ph type="ftr" sz="quarter" idx="11"/>
          </p:nvPr>
        </p:nvSpPr>
        <p:spPr/>
        <p:txBody>
          <a:bodyPr/>
          <a:lstStyle/>
          <a:p>
            <a:endParaRPr lang="es-PE" dirty="0"/>
          </a:p>
        </p:txBody>
      </p:sp>
      <p:sp>
        <p:nvSpPr>
          <p:cNvPr id="7" name="6 Marcador de número de diapositiva"/>
          <p:cNvSpPr>
            <a:spLocks noGrp="1"/>
          </p:cNvSpPr>
          <p:nvPr>
            <p:ph type="sldNum" sz="quarter" idx="12"/>
          </p:nvPr>
        </p:nvSpPr>
        <p:spPr/>
        <p:txBody>
          <a:bodyPr/>
          <a:lstStyle/>
          <a:p>
            <a:fld id="{24B66647-CBF7-4918-922A-224765E6897E}" type="slidenum">
              <a:rPr lang="es-PE" smtClean="0"/>
              <a:t>‹Nº›</a:t>
            </a:fld>
            <a:endParaRPr lang="es-PE" dirty="0"/>
          </a:p>
        </p:txBody>
      </p:sp>
    </p:spTree>
    <p:extLst>
      <p:ext uri="{BB962C8B-B14F-4D97-AF65-F5344CB8AC3E}">
        <p14:creationId xmlns:p14="http://schemas.microsoft.com/office/powerpoint/2010/main" val="21330121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
              <a:t>Haga clic para modificar el estilo de título del patrón</a:t>
            </a:r>
            <a:endParaRPr lang="es-PE"/>
          </a:p>
        </p:txBody>
      </p:sp>
      <p:sp>
        <p:nvSpPr>
          <p:cNvPr id="3" name="2 Marcador de texto"/>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3 Marcador de fecha"/>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246B3F-E1CD-4F9B-97A1-6B5FE6C5E29B}" type="datetimeFigureOut">
              <a:rPr lang="es-PE" smtClean="0"/>
              <a:t>27/07/2023</a:t>
            </a:fld>
            <a:endParaRPr lang="es-PE" dirty="0"/>
          </a:p>
        </p:txBody>
      </p:sp>
      <p:sp>
        <p:nvSpPr>
          <p:cNvPr id="5" name="4 Marcador de pie de página"/>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dirty="0"/>
          </a:p>
        </p:txBody>
      </p:sp>
      <p:sp>
        <p:nvSpPr>
          <p:cNvPr id="6" name="5 Marcador de número de diapositiva"/>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B66647-CBF7-4918-922A-224765E6897E}" type="slidenum">
              <a:rPr lang="es-PE" smtClean="0"/>
              <a:t>‹Nº›</a:t>
            </a:fld>
            <a:endParaRPr lang="es-PE" dirty="0"/>
          </a:p>
        </p:txBody>
      </p:sp>
    </p:spTree>
    <p:extLst>
      <p:ext uri="{BB962C8B-B14F-4D97-AF65-F5344CB8AC3E}">
        <p14:creationId xmlns:p14="http://schemas.microsoft.com/office/powerpoint/2010/main" val="14248440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package" Target="../embeddings/Microsoft_Word_Document.docx"/><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5760" y="2492897"/>
            <a:ext cx="4657614" cy="1750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54542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Box 5"/>
          <p:cNvSpPr txBox="1">
            <a:spLocks noChangeArrowheads="1"/>
          </p:cNvSpPr>
          <p:nvPr/>
        </p:nvSpPr>
        <p:spPr bwMode="auto">
          <a:xfrm>
            <a:off x="803412" y="499451"/>
            <a:ext cx="105851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charset="0"/>
              </a:defRPr>
            </a:lvl1pPr>
            <a:lvl2pPr marL="742950" indent="-285750">
              <a:spcBef>
                <a:spcPct val="20000"/>
              </a:spcBef>
              <a:buChar char="–"/>
              <a:defRPr sz="2800">
                <a:solidFill>
                  <a:schemeClr val="tx1"/>
                </a:solidFill>
                <a:latin typeface="Arial" charset="0"/>
              </a:defRPr>
            </a:lvl2pPr>
            <a:lvl3pPr marL="1143000" indent="-228600">
              <a:spcBef>
                <a:spcPct val="20000"/>
              </a:spcBef>
              <a:buChar char="•"/>
              <a:defRPr sz="2400">
                <a:solidFill>
                  <a:schemeClr val="tx1"/>
                </a:solidFill>
                <a:latin typeface="Arial" charset="0"/>
              </a:defRPr>
            </a:lvl3pPr>
            <a:lvl4pPr marL="1600200" indent="-228600">
              <a:spcBef>
                <a:spcPct val="20000"/>
              </a:spcBef>
              <a:buChar char="–"/>
              <a:defRPr sz="2000">
                <a:solidFill>
                  <a:schemeClr val="tx1"/>
                </a:solidFill>
                <a:latin typeface="Arial" charset="0"/>
              </a:defRPr>
            </a:lvl4pPr>
            <a:lvl5pPr marL="2057400" indent="-228600">
              <a:spcBef>
                <a:spcPct val="20000"/>
              </a:spcBef>
              <a:buChar char="»"/>
              <a:defRPr sz="2000">
                <a:solidFill>
                  <a:schemeClr val="tx1"/>
                </a:solidFill>
                <a:latin typeface="Arial" charset="0"/>
              </a:defRPr>
            </a:lvl5pPr>
            <a:lvl6pPr marL="2514600" indent="-228600" eaLnBrk="0" fontAlgn="base" hangingPunct="0">
              <a:spcBef>
                <a:spcPct val="20000"/>
              </a:spcBef>
              <a:spcAft>
                <a:spcPct val="0"/>
              </a:spcAft>
              <a:buChar char="»"/>
              <a:defRPr sz="2000">
                <a:solidFill>
                  <a:schemeClr val="tx1"/>
                </a:solidFill>
                <a:latin typeface="Arial" charset="0"/>
              </a:defRPr>
            </a:lvl6pPr>
            <a:lvl7pPr marL="2971800" indent="-228600" eaLnBrk="0" fontAlgn="base" hangingPunct="0">
              <a:spcBef>
                <a:spcPct val="20000"/>
              </a:spcBef>
              <a:spcAft>
                <a:spcPct val="0"/>
              </a:spcAft>
              <a:buChar char="»"/>
              <a:defRPr sz="2000">
                <a:solidFill>
                  <a:schemeClr val="tx1"/>
                </a:solidFill>
                <a:latin typeface="Arial" charset="0"/>
              </a:defRPr>
            </a:lvl7pPr>
            <a:lvl8pPr marL="3429000" indent="-228600" eaLnBrk="0" fontAlgn="base" hangingPunct="0">
              <a:spcBef>
                <a:spcPct val="20000"/>
              </a:spcBef>
              <a:spcAft>
                <a:spcPct val="0"/>
              </a:spcAft>
              <a:buChar char="»"/>
              <a:defRPr sz="2000">
                <a:solidFill>
                  <a:schemeClr val="tx1"/>
                </a:solidFill>
                <a:latin typeface="Arial" charset="0"/>
              </a:defRPr>
            </a:lvl8pPr>
            <a:lvl9pPr marL="3886200" indent="-228600" eaLnBrk="0" fontAlgn="base" hangingPunct="0">
              <a:spcBef>
                <a:spcPct val="20000"/>
              </a:spcBef>
              <a:spcAft>
                <a:spcPct val="0"/>
              </a:spcAft>
              <a:buChar char="»"/>
              <a:defRPr sz="2000">
                <a:solidFill>
                  <a:schemeClr val="tx1"/>
                </a:solidFill>
                <a:latin typeface="Arial" charset="0"/>
              </a:defRPr>
            </a:lvl9pPr>
          </a:lstStyle>
          <a:p>
            <a:pPr algn="ctr" eaLnBrk="0" fontAlgn="base" hangingPunct="0">
              <a:spcBef>
                <a:spcPct val="0"/>
              </a:spcBef>
              <a:spcAft>
                <a:spcPct val="0"/>
              </a:spcAft>
              <a:buFontTx/>
              <a:buNone/>
            </a:pPr>
            <a:r>
              <a:rPr lang="es-ES_tradnl" altLang="es-PE" sz="2400" b="1" dirty="0">
                <a:solidFill>
                  <a:srgbClr val="333399"/>
                </a:solidFill>
                <a:cs typeface="Arial" charset="0"/>
              </a:rPr>
              <a:t>Diplomatura de Estudio en</a:t>
            </a:r>
          </a:p>
          <a:p>
            <a:pPr algn="ctr" eaLnBrk="0" fontAlgn="base" hangingPunct="0">
              <a:spcBef>
                <a:spcPct val="0"/>
              </a:spcBef>
              <a:spcAft>
                <a:spcPct val="0"/>
              </a:spcAft>
              <a:buFontTx/>
              <a:buNone/>
            </a:pPr>
            <a:r>
              <a:rPr lang="es-ES_tradnl" altLang="es-PE" sz="2400" b="1" dirty="0">
                <a:solidFill>
                  <a:srgbClr val="333399"/>
                </a:solidFill>
                <a:cs typeface="Arial" charset="0"/>
              </a:rPr>
              <a:t>Seguridad y Salud en el Trabajo</a:t>
            </a:r>
            <a:endParaRPr lang="es-ES_tradnl" altLang="es-PE" sz="2800" b="1" dirty="0">
              <a:solidFill>
                <a:srgbClr val="333399"/>
              </a:solidFill>
              <a:cs typeface="Arial" charset="0"/>
            </a:endParaRPr>
          </a:p>
        </p:txBody>
      </p:sp>
      <p:sp>
        <p:nvSpPr>
          <p:cNvPr id="3" name="Rectangle 2"/>
          <p:cNvSpPr>
            <a:spLocks noChangeArrowheads="1"/>
          </p:cNvSpPr>
          <p:nvPr/>
        </p:nvSpPr>
        <p:spPr bwMode="auto">
          <a:xfrm>
            <a:off x="1019659" y="1756835"/>
            <a:ext cx="10152682"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charset="0"/>
              </a:defRPr>
            </a:lvl1pPr>
            <a:lvl2pPr marL="742950" indent="-285750">
              <a:spcBef>
                <a:spcPct val="20000"/>
              </a:spcBef>
              <a:buChar char="–"/>
              <a:defRPr sz="2800">
                <a:solidFill>
                  <a:schemeClr val="tx1"/>
                </a:solidFill>
                <a:latin typeface="Arial" charset="0"/>
              </a:defRPr>
            </a:lvl2pPr>
            <a:lvl3pPr marL="1143000" indent="-228600">
              <a:spcBef>
                <a:spcPct val="20000"/>
              </a:spcBef>
              <a:buChar char="•"/>
              <a:defRPr sz="2400">
                <a:solidFill>
                  <a:schemeClr val="tx1"/>
                </a:solidFill>
                <a:latin typeface="Arial" charset="0"/>
              </a:defRPr>
            </a:lvl3pPr>
            <a:lvl4pPr marL="1600200" indent="-228600">
              <a:spcBef>
                <a:spcPct val="20000"/>
              </a:spcBef>
              <a:buChar char="–"/>
              <a:defRPr sz="2000">
                <a:solidFill>
                  <a:schemeClr val="tx1"/>
                </a:solidFill>
                <a:latin typeface="Arial" charset="0"/>
              </a:defRPr>
            </a:lvl4pPr>
            <a:lvl5pPr marL="2057400" indent="-228600">
              <a:spcBef>
                <a:spcPct val="20000"/>
              </a:spcBef>
              <a:buChar char="»"/>
              <a:defRPr sz="2000">
                <a:solidFill>
                  <a:schemeClr val="tx1"/>
                </a:solidFill>
                <a:latin typeface="Arial" charset="0"/>
              </a:defRPr>
            </a:lvl5pPr>
            <a:lvl6pPr marL="2514600" indent="-228600" eaLnBrk="0" fontAlgn="base" hangingPunct="0">
              <a:spcBef>
                <a:spcPct val="20000"/>
              </a:spcBef>
              <a:spcAft>
                <a:spcPct val="0"/>
              </a:spcAft>
              <a:buChar char="»"/>
              <a:defRPr sz="2000">
                <a:solidFill>
                  <a:schemeClr val="tx1"/>
                </a:solidFill>
                <a:latin typeface="Arial" charset="0"/>
              </a:defRPr>
            </a:lvl6pPr>
            <a:lvl7pPr marL="2971800" indent="-228600" eaLnBrk="0" fontAlgn="base" hangingPunct="0">
              <a:spcBef>
                <a:spcPct val="20000"/>
              </a:spcBef>
              <a:spcAft>
                <a:spcPct val="0"/>
              </a:spcAft>
              <a:buChar char="»"/>
              <a:defRPr sz="2000">
                <a:solidFill>
                  <a:schemeClr val="tx1"/>
                </a:solidFill>
                <a:latin typeface="Arial" charset="0"/>
              </a:defRPr>
            </a:lvl7pPr>
            <a:lvl8pPr marL="3429000" indent="-228600" eaLnBrk="0" fontAlgn="base" hangingPunct="0">
              <a:spcBef>
                <a:spcPct val="20000"/>
              </a:spcBef>
              <a:spcAft>
                <a:spcPct val="0"/>
              </a:spcAft>
              <a:buChar char="»"/>
              <a:defRPr sz="2000">
                <a:solidFill>
                  <a:schemeClr val="tx1"/>
                </a:solidFill>
                <a:latin typeface="Arial" charset="0"/>
              </a:defRPr>
            </a:lvl8pPr>
            <a:lvl9pPr marL="3886200" indent="-228600" eaLnBrk="0" fontAlgn="base" hangingPunct="0">
              <a:spcBef>
                <a:spcPct val="20000"/>
              </a:spcBef>
              <a:spcAft>
                <a:spcPct val="0"/>
              </a:spcAft>
              <a:buChar char="»"/>
              <a:defRPr sz="2000">
                <a:solidFill>
                  <a:schemeClr val="tx1"/>
                </a:solidFill>
                <a:latin typeface="Arial" charset="0"/>
              </a:defRPr>
            </a:lvl9pPr>
          </a:lstStyle>
          <a:p>
            <a:pPr algn="ctr" eaLnBrk="0" fontAlgn="base" hangingPunct="0">
              <a:spcBef>
                <a:spcPct val="0"/>
              </a:spcBef>
              <a:spcAft>
                <a:spcPct val="0"/>
              </a:spcAft>
              <a:buFontTx/>
              <a:buNone/>
            </a:pPr>
            <a:r>
              <a:rPr lang="es-ES_tradnl" altLang="es-PE" sz="2600" b="1" dirty="0">
                <a:solidFill>
                  <a:srgbClr val="333399"/>
                </a:solidFill>
                <a:cs typeface="Arial" charset="0"/>
              </a:rPr>
              <a:t>Curso: Inspección y Fiscalización en Seguridad y Salud en el Trabajo</a:t>
            </a:r>
            <a:endParaRPr lang="es-ES_tradnl" altLang="es-PE" sz="2700" b="1" dirty="0">
              <a:solidFill>
                <a:srgbClr val="333399"/>
              </a:solidFill>
              <a:cs typeface="Arial" charset="0"/>
            </a:endParaRPr>
          </a:p>
        </p:txBody>
      </p:sp>
      <p:sp>
        <p:nvSpPr>
          <p:cNvPr id="4" name="Text Box 3"/>
          <p:cNvSpPr txBox="1">
            <a:spLocks noChangeArrowheads="1"/>
          </p:cNvSpPr>
          <p:nvPr/>
        </p:nvSpPr>
        <p:spPr bwMode="auto">
          <a:xfrm>
            <a:off x="1836313" y="2614113"/>
            <a:ext cx="92890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charset="0"/>
              </a:defRPr>
            </a:lvl1pPr>
            <a:lvl2pPr marL="742950" indent="-285750">
              <a:spcBef>
                <a:spcPct val="20000"/>
              </a:spcBef>
              <a:buChar char="–"/>
              <a:defRPr sz="2800">
                <a:solidFill>
                  <a:schemeClr val="tx1"/>
                </a:solidFill>
                <a:latin typeface="Arial" charset="0"/>
              </a:defRPr>
            </a:lvl2pPr>
            <a:lvl3pPr marL="1143000" indent="-228600">
              <a:spcBef>
                <a:spcPct val="20000"/>
              </a:spcBef>
              <a:buChar char="•"/>
              <a:defRPr sz="2400">
                <a:solidFill>
                  <a:schemeClr val="tx1"/>
                </a:solidFill>
                <a:latin typeface="Arial" charset="0"/>
              </a:defRPr>
            </a:lvl3pPr>
            <a:lvl4pPr marL="1600200" indent="-228600">
              <a:spcBef>
                <a:spcPct val="20000"/>
              </a:spcBef>
              <a:buChar char="–"/>
              <a:defRPr sz="2000">
                <a:solidFill>
                  <a:schemeClr val="tx1"/>
                </a:solidFill>
                <a:latin typeface="Arial" charset="0"/>
              </a:defRPr>
            </a:lvl4pPr>
            <a:lvl5pPr marL="2057400" indent="-228600">
              <a:spcBef>
                <a:spcPct val="20000"/>
              </a:spcBef>
              <a:buChar char="»"/>
              <a:defRPr sz="2000">
                <a:solidFill>
                  <a:schemeClr val="tx1"/>
                </a:solidFill>
                <a:latin typeface="Arial" charset="0"/>
              </a:defRPr>
            </a:lvl5pPr>
            <a:lvl6pPr marL="2514600" indent="-228600" eaLnBrk="0" fontAlgn="base" hangingPunct="0">
              <a:spcBef>
                <a:spcPct val="20000"/>
              </a:spcBef>
              <a:spcAft>
                <a:spcPct val="0"/>
              </a:spcAft>
              <a:buChar char="»"/>
              <a:defRPr sz="2000">
                <a:solidFill>
                  <a:schemeClr val="tx1"/>
                </a:solidFill>
                <a:latin typeface="Arial" charset="0"/>
              </a:defRPr>
            </a:lvl6pPr>
            <a:lvl7pPr marL="2971800" indent="-228600" eaLnBrk="0" fontAlgn="base" hangingPunct="0">
              <a:spcBef>
                <a:spcPct val="20000"/>
              </a:spcBef>
              <a:spcAft>
                <a:spcPct val="0"/>
              </a:spcAft>
              <a:buChar char="»"/>
              <a:defRPr sz="2000">
                <a:solidFill>
                  <a:schemeClr val="tx1"/>
                </a:solidFill>
                <a:latin typeface="Arial" charset="0"/>
              </a:defRPr>
            </a:lvl7pPr>
            <a:lvl8pPr marL="3429000" indent="-228600" eaLnBrk="0" fontAlgn="base" hangingPunct="0">
              <a:spcBef>
                <a:spcPct val="20000"/>
              </a:spcBef>
              <a:spcAft>
                <a:spcPct val="0"/>
              </a:spcAft>
              <a:buChar char="»"/>
              <a:defRPr sz="2000">
                <a:solidFill>
                  <a:schemeClr val="tx1"/>
                </a:solidFill>
                <a:latin typeface="Arial" charset="0"/>
              </a:defRPr>
            </a:lvl8pPr>
            <a:lvl9pPr marL="3886200" indent="-228600" eaLnBrk="0" fontAlgn="base" hangingPunct="0">
              <a:spcBef>
                <a:spcPct val="20000"/>
              </a:spcBef>
              <a:spcAft>
                <a:spcPct val="0"/>
              </a:spcAft>
              <a:buChar char="»"/>
              <a:defRPr sz="2000">
                <a:solidFill>
                  <a:schemeClr val="tx1"/>
                </a:solidFill>
                <a:latin typeface="Arial" charset="0"/>
              </a:defRPr>
            </a:lvl9pPr>
          </a:lstStyle>
          <a:p>
            <a:pPr algn="ctr" eaLnBrk="0" fontAlgn="base" hangingPunct="0">
              <a:spcBef>
                <a:spcPct val="50000"/>
              </a:spcBef>
              <a:spcAft>
                <a:spcPct val="0"/>
              </a:spcAft>
              <a:buFontTx/>
              <a:buNone/>
            </a:pPr>
            <a:r>
              <a:rPr lang="es-ES_tradnl" altLang="es-PE" sz="2400" b="1" dirty="0">
                <a:solidFill>
                  <a:srgbClr val="333399"/>
                </a:solidFill>
                <a:cs typeface="Arial" charset="0"/>
              </a:rPr>
              <a:t>Taller de Aplicación</a:t>
            </a:r>
          </a:p>
        </p:txBody>
      </p:sp>
      <p:sp>
        <p:nvSpPr>
          <p:cNvPr id="5" name="Text Box 4"/>
          <p:cNvSpPr txBox="1">
            <a:spLocks noChangeArrowheads="1"/>
          </p:cNvSpPr>
          <p:nvPr/>
        </p:nvSpPr>
        <p:spPr bwMode="auto">
          <a:xfrm>
            <a:off x="2927648" y="3429000"/>
            <a:ext cx="6984776" cy="29238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charset="0"/>
              </a:defRPr>
            </a:lvl1pPr>
            <a:lvl2pPr marL="742950" indent="-285750">
              <a:spcBef>
                <a:spcPct val="20000"/>
              </a:spcBef>
              <a:buChar char="–"/>
              <a:defRPr sz="2800">
                <a:solidFill>
                  <a:schemeClr val="tx1"/>
                </a:solidFill>
                <a:latin typeface="Arial" charset="0"/>
              </a:defRPr>
            </a:lvl2pPr>
            <a:lvl3pPr marL="1143000" indent="-228600">
              <a:spcBef>
                <a:spcPct val="20000"/>
              </a:spcBef>
              <a:buChar char="•"/>
              <a:defRPr sz="2400">
                <a:solidFill>
                  <a:schemeClr val="tx1"/>
                </a:solidFill>
                <a:latin typeface="Arial" charset="0"/>
              </a:defRPr>
            </a:lvl3pPr>
            <a:lvl4pPr marL="1600200" indent="-228600">
              <a:spcBef>
                <a:spcPct val="20000"/>
              </a:spcBef>
              <a:buChar char="–"/>
              <a:defRPr sz="2000">
                <a:solidFill>
                  <a:schemeClr val="tx1"/>
                </a:solidFill>
                <a:latin typeface="Arial" charset="0"/>
              </a:defRPr>
            </a:lvl4pPr>
            <a:lvl5pPr marL="2057400" indent="-228600">
              <a:spcBef>
                <a:spcPct val="20000"/>
              </a:spcBef>
              <a:buChar char="»"/>
              <a:defRPr sz="2000">
                <a:solidFill>
                  <a:schemeClr val="tx1"/>
                </a:solidFill>
                <a:latin typeface="Arial" charset="0"/>
              </a:defRPr>
            </a:lvl5pPr>
            <a:lvl6pPr marL="2514600" indent="-228600" eaLnBrk="0" fontAlgn="base" hangingPunct="0">
              <a:spcBef>
                <a:spcPct val="20000"/>
              </a:spcBef>
              <a:spcAft>
                <a:spcPct val="0"/>
              </a:spcAft>
              <a:buChar char="»"/>
              <a:defRPr sz="2000">
                <a:solidFill>
                  <a:schemeClr val="tx1"/>
                </a:solidFill>
                <a:latin typeface="Arial" charset="0"/>
              </a:defRPr>
            </a:lvl6pPr>
            <a:lvl7pPr marL="2971800" indent="-228600" eaLnBrk="0" fontAlgn="base" hangingPunct="0">
              <a:spcBef>
                <a:spcPct val="20000"/>
              </a:spcBef>
              <a:spcAft>
                <a:spcPct val="0"/>
              </a:spcAft>
              <a:buChar char="»"/>
              <a:defRPr sz="2000">
                <a:solidFill>
                  <a:schemeClr val="tx1"/>
                </a:solidFill>
                <a:latin typeface="Arial" charset="0"/>
              </a:defRPr>
            </a:lvl7pPr>
            <a:lvl8pPr marL="3429000" indent="-228600" eaLnBrk="0" fontAlgn="base" hangingPunct="0">
              <a:spcBef>
                <a:spcPct val="20000"/>
              </a:spcBef>
              <a:spcAft>
                <a:spcPct val="0"/>
              </a:spcAft>
              <a:buChar char="»"/>
              <a:defRPr sz="2000">
                <a:solidFill>
                  <a:schemeClr val="tx1"/>
                </a:solidFill>
                <a:latin typeface="Arial" charset="0"/>
              </a:defRPr>
            </a:lvl8pPr>
            <a:lvl9pPr marL="3886200" indent="-228600" eaLnBrk="0" fontAlgn="base" hangingPunct="0">
              <a:spcBef>
                <a:spcPct val="20000"/>
              </a:spcBef>
              <a:spcAft>
                <a:spcPct val="0"/>
              </a:spcAft>
              <a:buChar char="»"/>
              <a:defRPr sz="2000">
                <a:solidFill>
                  <a:schemeClr val="tx1"/>
                </a:solidFill>
                <a:latin typeface="Arial" charset="0"/>
              </a:defRPr>
            </a:lvl9pPr>
          </a:lstStyle>
          <a:p>
            <a:pPr eaLnBrk="0" fontAlgn="base" hangingPunct="0">
              <a:spcBef>
                <a:spcPct val="50000"/>
              </a:spcBef>
              <a:spcAft>
                <a:spcPct val="0"/>
              </a:spcAft>
              <a:buFontTx/>
              <a:buNone/>
            </a:pPr>
            <a:r>
              <a:rPr lang="es-PE" altLang="es-PE" sz="1600" dirty="0">
                <a:solidFill>
                  <a:srgbClr val="333399"/>
                </a:solidFill>
                <a:cs typeface="Arial" charset="0"/>
              </a:rPr>
              <a:t>Integrantes:</a:t>
            </a:r>
          </a:p>
          <a:p>
            <a:pPr marL="342900" indent="-342900" eaLnBrk="0" fontAlgn="base" hangingPunct="0">
              <a:spcBef>
                <a:spcPct val="50000"/>
              </a:spcBef>
              <a:spcAft>
                <a:spcPct val="0"/>
              </a:spcAft>
              <a:buFont typeface="+mj-lt"/>
              <a:buAutoNum type="arabicPeriod"/>
            </a:pPr>
            <a:r>
              <a:rPr lang="es-PE" altLang="es-PE" sz="1600" dirty="0">
                <a:solidFill>
                  <a:srgbClr val="333399"/>
                </a:solidFill>
                <a:cs typeface="Arial" charset="0"/>
              </a:rPr>
              <a:t>. LILIBETH MAMANI QUISPE</a:t>
            </a:r>
          </a:p>
          <a:p>
            <a:pPr marL="342900" indent="-342900" eaLnBrk="0" fontAlgn="base" hangingPunct="0">
              <a:spcBef>
                <a:spcPct val="50000"/>
              </a:spcBef>
              <a:spcAft>
                <a:spcPct val="0"/>
              </a:spcAft>
              <a:buFont typeface="+mj-lt"/>
              <a:buAutoNum type="arabicPeriod"/>
            </a:pPr>
            <a:r>
              <a:rPr lang="es-PE" altLang="es-PE" sz="1600" dirty="0">
                <a:solidFill>
                  <a:srgbClr val="333399"/>
                </a:solidFill>
                <a:cs typeface="Arial" charset="0"/>
              </a:rPr>
              <a:t>.RICARDO ORTIZ GARCIA</a:t>
            </a:r>
          </a:p>
          <a:p>
            <a:pPr marL="342900" indent="-342900" eaLnBrk="0" fontAlgn="base" hangingPunct="0">
              <a:spcBef>
                <a:spcPct val="50000"/>
              </a:spcBef>
              <a:spcAft>
                <a:spcPct val="0"/>
              </a:spcAft>
              <a:buFont typeface="+mj-lt"/>
              <a:buAutoNum type="arabicPeriod"/>
            </a:pPr>
            <a:r>
              <a:rPr lang="es-PE" altLang="es-PE" sz="1600" dirty="0">
                <a:solidFill>
                  <a:srgbClr val="333399"/>
                </a:solidFill>
                <a:cs typeface="Arial" charset="0"/>
              </a:rPr>
              <a:t>.ELIZABETH V. MAXIMILIANO VELASQUEZ</a:t>
            </a:r>
          </a:p>
          <a:p>
            <a:pPr marL="342900" indent="-342900" eaLnBrk="0" fontAlgn="base" hangingPunct="0">
              <a:spcBef>
                <a:spcPct val="50000"/>
              </a:spcBef>
              <a:spcAft>
                <a:spcPct val="0"/>
              </a:spcAft>
              <a:buFont typeface="+mj-lt"/>
              <a:buAutoNum type="arabicPeriod"/>
            </a:pPr>
            <a:r>
              <a:rPr lang="es-PE" altLang="es-PE" sz="1600" dirty="0">
                <a:solidFill>
                  <a:srgbClr val="333399"/>
                </a:solidFill>
                <a:cs typeface="Arial" charset="0"/>
              </a:rPr>
              <a:t>.VALERIA GUTIERREZ DIAZ</a:t>
            </a:r>
          </a:p>
          <a:p>
            <a:pPr marL="342900" indent="-342900" eaLnBrk="0" fontAlgn="base" hangingPunct="0">
              <a:spcBef>
                <a:spcPct val="50000"/>
              </a:spcBef>
              <a:spcAft>
                <a:spcPct val="0"/>
              </a:spcAft>
              <a:buFont typeface="+mj-lt"/>
              <a:buAutoNum type="arabicPeriod"/>
            </a:pPr>
            <a:r>
              <a:rPr lang="es-PE" altLang="es-PE" sz="1600" dirty="0">
                <a:solidFill>
                  <a:srgbClr val="333399"/>
                </a:solidFill>
                <a:cs typeface="Arial" charset="0"/>
              </a:rPr>
              <a:t>.JOSE LUIS MONTERO ICHPAS</a:t>
            </a:r>
          </a:p>
          <a:p>
            <a:pPr marL="342900" indent="-342900" eaLnBrk="0" fontAlgn="base" hangingPunct="0">
              <a:spcBef>
                <a:spcPct val="50000"/>
              </a:spcBef>
              <a:spcAft>
                <a:spcPct val="0"/>
              </a:spcAft>
              <a:buFont typeface="+mj-lt"/>
              <a:buAutoNum type="arabicPeriod"/>
            </a:pPr>
            <a:r>
              <a:rPr lang="es-PE" altLang="es-PE" sz="1600">
                <a:solidFill>
                  <a:srgbClr val="333399"/>
                </a:solidFill>
                <a:cs typeface="Arial" charset="0"/>
              </a:rPr>
              <a:t>YASMIN YOHANABETH ORE CALIXTO</a:t>
            </a:r>
            <a:endParaRPr lang="es-PE" altLang="es-PE" sz="1600" dirty="0">
              <a:solidFill>
                <a:srgbClr val="333399"/>
              </a:solidFill>
              <a:cs typeface="Arial" charset="0"/>
            </a:endParaRPr>
          </a:p>
          <a:p>
            <a:pPr marL="342900" indent="-342900" eaLnBrk="0" fontAlgn="base" hangingPunct="0">
              <a:spcBef>
                <a:spcPct val="50000"/>
              </a:spcBef>
              <a:spcAft>
                <a:spcPct val="0"/>
              </a:spcAft>
              <a:buFont typeface="+mj-lt"/>
              <a:buAutoNum type="arabicPeriod"/>
            </a:pPr>
            <a:endParaRPr lang="es-PE" altLang="es-PE" sz="1600" dirty="0">
              <a:solidFill>
                <a:srgbClr val="333399"/>
              </a:solidFill>
              <a:cs typeface="Arial" charset="0"/>
            </a:endParaRPr>
          </a:p>
        </p:txBody>
      </p:sp>
    </p:spTree>
    <p:extLst>
      <p:ext uri="{BB962C8B-B14F-4D97-AF65-F5344CB8AC3E}">
        <p14:creationId xmlns:p14="http://schemas.microsoft.com/office/powerpoint/2010/main" val="1327446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2" name="Tabla 2">
            <a:extLst>
              <a:ext uri="{FF2B5EF4-FFF2-40B4-BE49-F238E27FC236}">
                <a16:creationId xmlns:a16="http://schemas.microsoft.com/office/drawing/2014/main" id="{C167CD51-5256-4837-A499-9B783C397E39}"/>
              </a:ext>
            </a:extLst>
          </p:cNvPr>
          <p:cNvGraphicFramePr>
            <a:graphicFrameLocks noGrp="1"/>
          </p:cNvGraphicFramePr>
          <p:nvPr>
            <p:extLst>
              <p:ext uri="{D42A27DB-BD31-4B8C-83A1-F6EECF244321}">
                <p14:modId xmlns:p14="http://schemas.microsoft.com/office/powerpoint/2010/main" val="3918440915"/>
              </p:ext>
            </p:extLst>
          </p:nvPr>
        </p:nvGraphicFramePr>
        <p:xfrm>
          <a:off x="623392" y="1517638"/>
          <a:ext cx="10729192" cy="2512559"/>
        </p:xfrm>
        <a:graphic>
          <a:graphicData uri="http://schemas.openxmlformats.org/drawingml/2006/table">
            <a:tbl>
              <a:tblPr firstRow="1" bandRow="1">
                <a:tableStyleId>{5C22544A-7EE6-4342-B048-85BDC9FD1C3A}</a:tableStyleId>
              </a:tblPr>
              <a:tblGrid>
                <a:gridCol w="2585752">
                  <a:extLst>
                    <a:ext uri="{9D8B030D-6E8A-4147-A177-3AD203B41FA5}">
                      <a16:colId xmlns:a16="http://schemas.microsoft.com/office/drawing/2014/main" val="2823342343"/>
                    </a:ext>
                  </a:extLst>
                </a:gridCol>
                <a:gridCol w="2115615">
                  <a:extLst>
                    <a:ext uri="{9D8B030D-6E8A-4147-A177-3AD203B41FA5}">
                      <a16:colId xmlns:a16="http://schemas.microsoft.com/office/drawing/2014/main" val="911886576"/>
                    </a:ext>
                  </a:extLst>
                </a:gridCol>
                <a:gridCol w="2859473">
                  <a:extLst>
                    <a:ext uri="{9D8B030D-6E8A-4147-A177-3AD203B41FA5}">
                      <a16:colId xmlns:a16="http://schemas.microsoft.com/office/drawing/2014/main" val="1092493420"/>
                    </a:ext>
                  </a:extLst>
                </a:gridCol>
                <a:gridCol w="3168352">
                  <a:extLst>
                    <a:ext uri="{9D8B030D-6E8A-4147-A177-3AD203B41FA5}">
                      <a16:colId xmlns:a16="http://schemas.microsoft.com/office/drawing/2014/main" val="2785144138"/>
                    </a:ext>
                  </a:extLst>
                </a:gridCol>
              </a:tblGrid>
              <a:tr h="817259">
                <a:tc>
                  <a:txBody>
                    <a:bodyPr/>
                    <a:lstStyle/>
                    <a:p>
                      <a:pPr algn="ctr"/>
                      <a:r>
                        <a:rPr lang="es-PE" dirty="0">
                          <a:latin typeface="Arial" panose="020B0604020202020204" pitchFamily="34" charset="0"/>
                          <a:cs typeface="Arial" panose="020B0604020202020204" pitchFamily="34" charset="0"/>
                        </a:rPr>
                        <a:t>Descripción de la causa y condición subestándar</a:t>
                      </a:r>
                    </a:p>
                  </a:txBody>
                  <a:tcPr anchor="ctr"/>
                </a:tc>
                <a:tc>
                  <a:txBody>
                    <a:bodyPr/>
                    <a:lstStyle/>
                    <a:p>
                      <a:pPr algn="ctr"/>
                      <a:r>
                        <a:rPr lang="es-PE" dirty="0">
                          <a:latin typeface="Arial" panose="020B0604020202020204" pitchFamily="34" charset="0"/>
                          <a:cs typeface="Arial" panose="020B0604020202020204" pitchFamily="34" charset="0"/>
                        </a:rPr>
                        <a:t>Descripción del Riesgo</a:t>
                      </a:r>
                    </a:p>
                  </a:txBody>
                  <a:tcPr anchor="ctr"/>
                </a:tc>
                <a:tc>
                  <a:txBody>
                    <a:bodyPr/>
                    <a:lstStyle/>
                    <a:p>
                      <a:pPr algn="ctr"/>
                      <a:r>
                        <a:rPr lang="es-PE" dirty="0">
                          <a:latin typeface="Arial" panose="020B0604020202020204" pitchFamily="34" charset="0"/>
                          <a:cs typeface="Arial" panose="020B0604020202020204" pitchFamily="34" charset="0"/>
                        </a:rPr>
                        <a:t>Posible causa básica</a:t>
                      </a:r>
                    </a:p>
                  </a:txBody>
                  <a:tcPr anchor="ctr"/>
                </a:tc>
                <a:tc>
                  <a:txBody>
                    <a:bodyPr/>
                    <a:lstStyle/>
                    <a:p>
                      <a:pPr algn="ctr"/>
                      <a:r>
                        <a:rPr lang="es-PE" dirty="0">
                          <a:latin typeface="Arial" panose="020B0604020202020204" pitchFamily="34" charset="0"/>
                          <a:cs typeface="Arial" panose="020B0604020202020204" pitchFamily="34" charset="0"/>
                        </a:rPr>
                        <a:t>Medida de control propuesta</a:t>
                      </a:r>
                    </a:p>
                  </a:txBody>
                  <a:tcPr anchor="ctr"/>
                </a:tc>
                <a:extLst>
                  <a:ext uri="{0D108BD9-81ED-4DB2-BD59-A6C34878D82A}">
                    <a16:rowId xmlns:a16="http://schemas.microsoft.com/office/drawing/2014/main" val="2825652298"/>
                  </a:ext>
                </a:extLst>
              </a:tr>
              <a:tr h="326904">
                <a:tc>
                  <a:txBody>
                    <a:bodyPr/>
                    <a:lstStyle/>
                    <a:p>
                      <a:endParaRPr lang="es-PE" sz="1800" dirty="0">
                        <a:latin typeface="Arial" panose="020B0604020202020204" pitchFamily="34" charset="0"/>
                        <a:cs typeface="Arial" panose="020B0604020202020204" pitchFamily="34" charset="0"/>
                      </a:endParaRPr>
                    </a:p>
                  </a:txBody>
                  <a:tcPr anchor="ctr"/>
                </a:tc>
                <a:tc>
                  <a:txBody>
                    <a:bodyPr/>
                    <a:lstStyle/>
                    <a:p>
                      <a:endParaRPr lang="es-PE" sz="1800" dirty="0">
                        <a:latin typeface="Arial" panose="020B0604020202020204" pitchFamily="34" charset="0"/>
                        <a:cs typeface="Arial" panose="020B0604020202020204" pitchFamily="34" charset="0"/>
                      </a:endParaRPr>
                    </a:p>
                  </a:txBody>
                  <a:tcPr anchor="ctr"/>
                </a:tc>
                <a:tc>
                  <a:txBody>
                    <a:bodyPr/>
                    <a:lstStyle/>
                    <a:p>
                      <a:endParaRPr lang="es-PE" sz="1800" dirty="0">
                        <a:latin typeface="Arial" panose="020B0604020202020204" pitchFamily="34" charset="0"/>
                        <a:cs typeface="Arial" panose="020B0604020202020204" pitchFamily="34" charset="0"/>
                      </a:endParaRPr>
                    </a:p>
                  </a:txBody>
                  <a:tcPr anchor="ctr"/>
                </a:tc>
                <a:tc>
                  <a:txBody>
                    <a:bodyPr/>
                    <a:lstStyle/>
                    <a:p>
                      <a:endParaRPr lang="es-PE" sz="1800" kern="1200" dirty="0">
                        <a:solidFill>
                          <a:schemeClr val="dk1"/>
                        </a:solidFill>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1976819876"/>
                  </a:ext>
                </a:extLst>
              </a:tr>
              <a:tr h="326904">
                <a:tc>
                  <a:txBody>
                    <a:bodyPr/>
                    <a:lstStyle/>
                    <a:p>
                      <a:endParaRPr lang="es-PE" sz="1800" dirty="0">
                        <a:latin typeface="Arial" panose="020B0604020202020204" pitchFamily="34" charset="0"/>
                        <a:cs typeface="Arial" panose="020B0604020202020204" pitchFamily="34" charset="0"/>
                      </a:endParaRPr>
                    </a:p>
                  </a:txBody>
                  <a:tcPr anchor="ctr"/>
                </a:tc>
                <a:tc>
                  <a:txBody>
                    <a:bodyPr/>
                    <a:lstStyle/>
                    <a:p>
                      <a:endParaRPr lang="es-PE" sz="1800" dirty="0">
                        <a:latin typeface="Arial" panose="020B0604020202020204" pitchFamily="34" charset="0"/>
                        <a:cs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800" dirty="0">
                        <a:latin typeface="Arial" panose="020B0604020202020204" pitchFamily="34" charset="0"/>
                        <a:cs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8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455168888"/>
                  </a:ext>
                </a:extLst>
              </a:tr>
              <a:tr h="459681">
                <a:tc>
                  <a:txBody>
                    <a:bodyPr/>
                    <a:lstStyle/>
                    <a:p>
                      <a:endParaRPr lang="es-PE" sz="1800" dirty="0">
                        <a:latin typeface="Arial" panose="020B0604020202020204" pitchFamily="34" charset="0"/>
                        <a:cs typeface="Arial" panose="020B0604020202020204" pitchFamily="34" charset="0"/>
                      </a:endParaRPr>
                    </a:p>
                  </a:txBody>
                  <a:tcPr anchor="ctr"/>
                </a:tc>
                <a:tc>
                  <a:txBody>
                    <a:bodyPr/>
                    <a:lstStyle/>
                    <a:p>
                      <a:endParaRPr lang="es-PE" sz="1800" dirty="0">
                        <a:latin typeface="Arial" panose="020B0604020202020204" pitchFamily="34" charset="0"/>
                        <a:cs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800" dirty="0">
                        <a:latin typeface="Arial" panose="020B0604020202020204" pitchFamily="34" charset="0"/>
                        <a:cs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8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3694952973"/>
                  </a:ext>
                </a:extLst>
              </a:tr>
              <a:tr h="406958">
                <a:tc>
                  <a:txBody>
                    <a:bodyPr/>
                    <a:lstStyle/>
                    <a:p>
                      <a:endParaRPr lang="es-PE" sz="1800" dirty="0">
                        <a:latin typeface="Arial" panose="020B0604020202020204" pitchFamily="34" charset="0"/>
                        <a:cs typeface="Arial" panose="020B0604020202020204" pitchFamily="34" charset="0"/>
                      </a:endParaRPr>
                    </a:p>
                  </a:txBody>
                  <a:tcPr anchor="ctr"/>
                </a:tc>
                <a:tc>
                  <a:txBody>
                    <a:bodyPr/>
                    <a:lstStyle/>
                    <a:p>
                      <a:endParaRPr lang="es-PE" sz="1800" dirty="0">
                        <a:latin typeface="Arial" panose="020B0604020202020204" pitchFamily="34" charset="0"/>
                        <a:cs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800" dirty="0">
                        <a:latin typeface="Arial" panose="020B0604020202020204" pitchFamily="34" charset="0"/>
                        <a:cs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PE" sz="18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285788997"/>
                  </a:ext>
                </a:extLst>
              </a:tr>
            </a:tbl>
          </a:graphicData>
        </a:graphic>
      </p:graphicFrame>
      <p:sp>
        <p:nvSpPr>
          <p:cNvPr id="3" name="CuadroTexto 2">
            <a:extLst>
              <a:ext uri="{FF2B5EF4-FFF2-40B4-BE49-F238E27FC236}">
                <a16:creationId xmlns:a16="http://schemas.microsoft.com/office/drawing/2014/main" id="{1D460590-3ABB-4BAD-BC31-51130BF7066E}"/>
              </a:ext>
            </a:extLst>
          </p:cNvPr>
          <p:cNvSpPr txBox="1"/>
          <p:nvPr/>
        </p:nvSpPr>
        <p:spPr>
          <a:xfrm>
            <a:off x="2351584" y="5049"/>
            <a:ext cx="7488832" cy="523220"/>
          </a:xfrm>
          <a:prstGeom prst="rect">
            <a:avLst/>
          </a:prstGeom>
          <a:noFill/>
        </p:spPr>
        <p:txBody>
          <a:bodyPr wrap="square" rtlCol="0">
            <a:spAutoFit/>
          </a:bodyPr>
          <a:lstStyle/>
          <a:p>
            <a:pPr algn="ctr"/>
            <a:r>
              <a:rPr lang="es-PE" sz="2800" b="1" dirty="0"/>
              <a:t>EJERCICIO N° 1</a:t>
            </a:r>
          </a:p>
        </p:txBody>
      </p:sp>
      <p:sp>
        <p:nvSpPr>
          <p:cNvPr id="4" name="CuadroTexto 3">
            <a:extLst>
              <a:ext uri="{FF2B5EF4-FFF2-40B4-BE49-F238E27FC236}">
                <a16:creationId xmlns:a16="http://schemas.microsoft.com/office/drawing/2014/main" id="{A31C6159-9A8A-3191-DB78-512B9E166DAD}"/>
              </a:ext>
            </a:extLst>
          </p:cNvPr>
          <p:cNvSpPr txBox="1"/>
          <p:nvPr/>
        </p:nvSpPr>
        <p:spPr>
          <a:xfrm>
            <a:off x="911424" y="809752"/>
            <a:ext cx="10297144" cy="707886"/>
          </a:xfrm>
          <a:prstGeom prst="rect">
            <a:avLst/>
          </a:prstGeom>
          <a:noFill/>
        </p:spPr>
        <p:txBody>
          <a:bodyPr wrap="square" rtlCol="0">
            <a:spAutoFit/>
          </a:bodyPr>
          <a:lstStyle/>
          <a:p>
            <a:pPr algn="ctr"/>
            <a:r>
              <a:rPr lang="es-PE" sz="2000" dirty="0"/>
              <a:t>Su equipo ha realizado una inspección para detectar actos y/o condiciones inseguras y ha tomado las siguientes fotografías, En el formato siguiente registre al menos dos hallazgos por cada una</a:t>
            </a:r>
          </a:p>
        </p:txBody>
      </p:sp>
      <p:sp>
        <p:nvSpPr>
          <p:cNvPr id="5" name="CuadroTexto 4">
            <a:extLst>
              <a:ext uri="{FF2B5EF4-FFF2-40B4-BE49-F238E27FC236}">
                <a16:creationId xmlns:a16="http://schemas.microsoft.com/office/drawing/2014/main" id="{027A1A56-C905-80CB-1743-57CDEA2B6289}"/>
              </a:ext>
            </a:extLst>
          </p:cNvPr>
          <p:cNvSpPr txBox="1"/>
          <p:nvPr/>
        </p:nvSpPr>
        <p:spPr>
          <a:xfrm>
            <a:off x="695400" y="4509120"/>
            <a:ext cx="11276484" cy="1477328"/>
          </a:xfrm>
          <a:prstGeom prst="rect">
            <a:avLst/>
          </a:prstGeom>
          <a:noFill/>
        </p:spPr>
        <p:txBody>
          <a:bodyPr wrap="square" rtlCol="0">
            <a:spAutoFit/>
          </a:bodyPr>
          <a:lstStyle/>
          <a:p>
            <a:r>
              <a:rPr lang="es-PE" dirty="0"/>
              <a:t>Criterio de evaluación:</a:t>
            </a:r>
          </a:p>
          <a:p>
            <a:pPr marL="457200" indent="-457200">
              <a:buFont typeface="+mj-lt"/>
              <a:buAutoNum type="arabicPeriod"/>
            </a:pPr>
            <a:r>
              <a:rPr lang="es-PE" dirty="0"/>
              <a:t>Correcta descripción del peligro y del riesgo (4 puntos)</a:t>
            </a:r>
          </a:p>
          <a:p>
            <a:pPr marL="457200" indent="-457200">
              <a:buFont typeface="+mj-lt"/>
              <a:buAutoNum type="arabicPeriod"/>
            </a:pPr>
            <a:r>
              <a:rPr lang="es-PE" dirty="0"/>
              <a:t>Correcta identificación de la causa básica o ausencia de control (2 puntos)</a:t>
            </a:r>
          </a:p>
          <a:p>
            <a:pPr marL="457200" indent="-457200">
              <a:buFont typeface="+mj-lt"/>
              <a:buAutoNum type="arabicPeriod"/>
            </a:pPr>
            <a:r>
              <a:rPr lang="es-PE" dirty="0"/>
              <a:t>Medida de control enfocada en la condición subestándar y su causa básica (2 puntos) </a:t>
            </a:r>
          </a:p>
          <a:p>
            <a:pPr marL="457200" indent="-457200">
              <a:buFont typeface="+mj-lt"/>
              <a:buAutoNum type="arabicPeriod"/>
            </a:pPr>
            <a:r>
              <a:rPr lang="es-PE" dirty="0"/>
              <a:t>Aplicación de la jerarquía de controles (2 punto)</a:t>
            </a:r>
          </a:p>
        </p:txBody>
      </p:sp>
    </p:spTree>
    <p:extLst>
      <p:ext uri="{BB962C8B-B14F-4D97-AF65-F5344CB8AC3E}">
        <p14:creationId xmlns:p14="http://schemas.microsoft.com/office/powerpoint/2010/main" val="3563826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54415A0-B88D-FDED-2BA3-E5490F38D315}"/>
              </a:ext>
            </a:extLst>
          </p:cNvPr>
          <p:cNvPicPr>
            <a:picLocks noChangeAspect="1"/>
          </p:cNvPicPr>
          <p:nvPr/>
        </p:nvPicPr>
        <p:blipFill>
          <a:blip r:embed="rId2"/>
          <a:stretch>
            <a:fillRect/>
          </a:stretch>
        </p:blipFill>
        <p:spPr>
          <a:xfrm>
            <a:off x="2226612" y="0"/>
            <a:ext cx="7738775" cy="6858000"/>
          </a:xfrm>
          <a:prstGeom prst="rect">
            <a:avLst/>
          </a:prstGeom>
        </p:spPr>
      </p:pic>
    </p:spTree>
    <p:extLst>
      <p:ext uri="{BB962C8B-B14F-4D97-AF65-F5344CB8AC3E}">
        <p14:creationId xmlns:p14="http://schemas.microsoft.com/office/powerpoint/2010/main" val="1932355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9E7E354D-702C-998F-2DD5-937066C0E076}"/>
              </a:ext>
            </a:extLst>
          </p:cNvPr>
          <p:cNvPicPr>
            <a:picLocks noChangeAspect="1"/>
          </p:cNvPicPr>
          <p:nvPr/>
        </p:nvPicPr>
        <p:blipFill>
          <a:blip r:embed="rId2"/>
          <a:stretch>
            <a:fillRect/>
          </a:stretch>
        </p:blipFill>
        <p:spPr>
          <a:xfrm>
            <a:off x="623392" y="1672359"/>
            <a:ext cx="4934621" cy="3513281"/>
          </a:xfrm>
          <a:prstGeom prst="rect">
            <a:avLst/>
          </a:prstGeom>
        </p:spPr>
      </p:pic>
      <p:pic>
        <p:nvPicPr>
          <p:cNvPr id="6" name="Imagen 5">
            <a:extLst>
              <a:ext uri="{FF2B5EF4-FFF2-40B4-BE49-F238E27FC236}">
                <a16:creationId xmlns:a16="http://schemas.microsoft.com/office/drawing/2014/main" id="{F327FE12-B1EB-3EFE-CAA9-AB7E8BAF1C05}"/>
              </a:ext>
            </a:extLst>
          </p:cNvPr>
          <p:cNvPicPr>
            <a:picLocks noChangeAspect="1"/>
          </p:cNvPicPr>
          <p:nvPr/>
        </p:nvPicPr>
        <p:blipFill>
          <a:blip r:embed="rId3"/>
          <a:stretch>
            <a:fillRect/>
          </a:stretch>
        </p:blipFill>
        <p:spPr>
          <a:xfrm>
            <a:off x="6130414" y="1672358"/>
            <a:ext cx="5788548" cy="3513281"/>
          </a:xfrm>
          <a:prstGeom prst="rect">
            <a:avLst/>
          </a:prstGeom>
        </p:spPr>
      </p:pic>
      <p:sp>
        <p:nvSpPr>
          <p:cNvPr id="7" name="CuadroTexto 6">
            <a:extLst>
              <a:ext uri="{FF2B5EF4-FFF2-40B4-BE49-F238E27FC236}">
                <a16:creationId xmlns:a16="http://schemas.microsoft.com/office/drawing/2014/main" id="{EF1CACF9-D5AB-0C7D-1001-FB40D8EDACA5}"/>
              </a:ext>
            </a:extLst>
          </p:cNvPr>
          <p:cNvSpPr txBox="1"/>
          <p:nvPr/>
        </p:nvSpPr>
        <p:spPr>
          <a:xfrm>
            <a:off x="2351584" y="5049"/>
            <a:ext cx="7488832" cy="523220"/>
          </a:xfrm>
          <a:prstGeom prst="rect">
            <a:avLst/>
          </a:prstGeom>
          <a:noFill/>
        </p:spPr>
        <p:txBody>
          <a:bodyPr wrap="square" rtlCol="0">
            <a:spAutoFit/>
          </a:bodyPr>
          <a:lstStyle/>
          <a:p>
            <a:pPr algn="ctr"/>
            <a:r>
              <a:rPr lang="es-PE" sz="2800" b="1" dirty="0"/>
              <a:t>GRUPO 04</a:t>
            </a:r>
          </a:p>
        </p:txBody>
      </p:sp>
    </p:spTree>
    <p:extLst>
      <p:ext uri="{BB962C8B-B14F-4D97-AF65-F5344CB8AC3E}">
        <p14:creationId xmlns:p14="http://schemas.microsoft.com/office/powerpoint/2010/main" val="3261701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5988CBB9-8705-ACEB-1FDB-A2C87F0CFB39}"/>
              </a:ext>
            </a:extLst>
          </p:cNvPr>
          <p:cNvSpPr txBox="1"/>
          <p:nvPr/>
        </p:nvSpPr>
        <p:spPr>
          <a:xfrm>
            <a:off x="2351584" y="116632"/>
            <a:ext cx="7488832" cy="523220"/>
          </a:xfrm>
          <a:prstGeom prst="rect">
            <a:avLst/>
          </a:prstGeom>
          <a:noFill/>
        </p:spPr>
        <p:txBody>
          <a:bodyPr wrap="square" rtlCol="0">
            <a:spAutoFit/>
          </a:bodyPr>
          <a:lstStyle/>
          <a:p>
            <a:pPr algn="ctr"/>
            <a:r>
              <a:rPr lang="es-PE" sz="2800" b="1" dirty="0"/>
              <a:t>EJERCICIO N° 2</a:t>
            </a:r>
          </a:p>
        </p:txBody>
      </p:sp>
      <p:sp>
        <p:nvSpPr>
          <p:cNvPr id="13" name="CuadroTexto 12">
            <a:extLst>
              <a:ext uri="{FF2B5EF4-FFF2-40B4-BE49-F238E27FC236}">
                <a16:creationId xmlns:a16="http://schemas.microsoft.com/office/drawing/2014/main" id="{F10EAA09-5C3B-94F2-7218-66944522ED34}"/>
              </a:ext>
            </a:extLst>
          </p:cNvPr>
          <p:cNvSpPr txBox="1"/>
          <p:nvPr/>
        </p:nvSpPr>
        <p:spPr>
          <a:xfrm>
            <a:off x="695400" y="638347"/>
            <a:ext cx="10441160" cy="5078313"/>
          </a:xfrm>
          <a:prstGeom prst="rect">
            <a:avLst/>
          </a:prstGeom>
          <a:noFill/>
        </p:spPr>
        <p:txBody>
          <a:bodyPr wrap="square">
            <a:spAutoFit/>
          </a:bodyPr>
          <a:lstStyle/>
          <a:p>
            <a:r>
              <a:rPr lang="es-PE" dirty="0"/>
              <a:t>Para que la planta de procesamiento sea un lugar seguro, la empresa implemento el Estándar XYZ-35-2022, ahora usted se prepara para poder verificar mediante una inspección el nivel de cumplimiento de dicho estándar, siendo su contenido el siguiente:</a:t>
            </a:r>
          </a:p>
          <a:p>
            <a:endParaRPr lang="es-PE" dirty="0"/>
          </a:p>
          <a:p>
            <a:r>
              <a:rPr lang="es-PE" dirty="0"/>
              <a:t>Art. 01</a:t>
            </a:r>
          </a:p>
          <a:p>
            <a:r>
              <a:rPr lang="es-PE" dirty="0"/>
              <a:t>•	Los equipos de planta deben incorporar guardas de seguridad durante su operación</a:t>
            </a:r>
          </a:p>
          <a:p>
            <a:r>
              <a:rPr lang="es-PE" dirty="0"/>
              <a:t>Art. 02</a:t>
            </a:r>
          </a:p>
          <a:p>
            <a:r>
              <a:rPr lang="es-PE" dirty="0"/>
              <a:t>•	Los contratistas que ingresen deben contar con la inducción respectiva</a:t>
            </a:r>
          </a:p>
          <a:p>
            <a:r>
              <a:rPr lang="es-PE" dirty="0"/>
              <a:t>Art. 03</a:t>
            </a:r>
          </a:p>
          <a:p>
            <a:r>
              <a:rPr lang="es-PE" dirty="0"/>
              <a:t>•	Los extintores deben contar con su respectiva y libre se encuentren obstáculos</a:t>
            </a:r>
          </a:p>
          <a:p>
            <a:r>
              <a:rPr lang="es-PE" dirty="0"/>
              <a:t>Art. 04</a:t>
            </a:r>
          </a:p>
          <a:p>
            <a:r>
              <a:rPr lang="es-PE" dirty="0"/>
              <a:t>•	Todo trabajador que realiza labores de soldadura debe contar con un permiso de trabajo debidamente firmado por su jefatura</a:t>
            </a:r>
          </a:p>
          <a:p>
            <a:r>
              <a:rPr lang="es-PE" dirty="0"/>
              <a:t>Art. 05</a:t>
            </a:r>
          </a:p>
          <a:p>
            <a:r>
              <a:rPr lang="es-PE" dirty="0"/>
              <a:t>•	El ingreso a la subestación eléctrica solo es permitido al personal del área de electricidad de la Planta</a:t>
            </a:r>
          </a:p>
          <a:p>
            <a:endParaRPr lang="es-PE" dirty="0"/>
          </a:p>
          <a:p>
            <a:pPr marL="342900" indent="-342900">
              <a:buFont typeface="+mj-lt"/>
              <a:buAutoNum type="arabicPeriod"/>
            </a:pPr>
            <a:r>
              <a:rPr lang="es-PE" b="1" dirty="0"/>
              <a:t>Elabore su formato de check list o lista de verificación a partir del estándar anterior</a:t>
            </a:r>
          </a:p>
        </p:txBody>
      </p:sp>
      <p:sp>
        <p:nvSpPr>
          <p:cNvPr id="15" name="CuadroTexto 14">
            <a:extLst>
              <a:ext uri="{FF2B5EF4-FFF2-40B4-BE49-F238E27FC236}">
                <a16:creationId xmlns:a16="http://schemas.microsoft.com/office/drawing/2014/main" id="{9893C3E1-ABDD-D325-C7F9-B785164EA833}"/>
              </a:ext>
            </a:extLst>
          </p:cNvPr>
          <p:cNvSpPr txBox="1"/>
          <p:nvPr/>
        </p:nvSpPr>
        <p:spPr>
          <a:xfrm>
            <a:off x="670344" y="5939222"/>
            <a:ext cx="11276484" cy="830997"/>
          </a:xfrm>
          <a:prstGeom prst="rect">
            <a:avLst/>
          </a:prstGeom>
          <a:noFill/>
        </p:spPr>
        <p:txBody>
          <a:bodyPr wrap="square" rtlCol="0">
            <a:spAutoFit/>
          </a:bodyPr>
          <a:lstStyle/>
          <a:p>
            <a:r>
              <a:rPr lang="es-PE" sz="1600" dirty="0"/>
              <a:t>Criterio de evaluación:</a:t>
            </a:r>
          </a:p>
          <a:p>
            <a:pPr marL="457200" indent="-457200">
              <a:buFont typeface="+mj-lt"/>
              <a:buAutoNum type="arabicPeriod"/>
            </a:pPr>
            <a:r>
              <a:rPr lang="es-PE" sz="1600" dirty="0"/>
              <a:t>Formato de check list (2 puntos)</a:t>
            </a:r>
          </a:p>
          <a:p>
            <a:pPr marL="457200" indent="-457200">
              <a:buFont typeface="+mj-lt"/>
              <a:buAutoNum type="arabicPeriod"/>
            </a:pPr>
            <a:r>
              <a:rPr lang="es-PE" sz="1600" dirty="0"/>
              <a:t>Redacción del contenido de los ítems del check list (4 puntos)</a:t>
            </a:r>
          </a:p>
        </p:txBody>
      </p:sp>
    </p:spTree>
    <p:extLst>
      <p:ext uri="{BB962C8B-B14F-4D97-AF65-F5344CB8AC3E}">
        <p14:creationId xmlns:p14="http://schemas.microsoft.com/office/powerpoint/2010/main" val="2368842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to 1">
            <a:extLst>
              <a:ext uri="{FF2B5EF4-FFF2-40B4-BE49-F238E27FC236}">
                <a16:creationId xmlns:a16="http://schemas.microsoft.com/office/drawing/2014/main" id="{8FD25FFB-4755-08D0-4A80-3AB6F84E6652}"/>
              </a:ext>
            </a:extLst>
          </p:cNvPr>
          <p:cNvGraphicFramePr>
            <a:graphicFrameLocks noChangeAspect="1"/>
          </p:cNvGraphicFramePr>
          <p:nvPr>
            <p:extLst>
              <p:ext uri="{D42A27DB-BD31-4B8C-83A1-F6EECF244321}">
                <p14:modId xmlns:p14="http://schemas.microsoft.com/office/powerpoint/2010/main" val="803839727"/>
              </p:ext>
            </p:extLst>
          </p:nvPr>
        </p:nvGraphicFramePr>
        <p:xfrm>
          <a:off x="3395663" y="965200"/>
          <a:ext cx="5400675" cy="4924425"/>
        </p:xfrm>
        <a:graphic>
          <a:graphicData uri="http://schemas.openxmlformats.org/presentationml/2006/ole">
            <mc:AlternateContent xmlns:mc="http://schemas.openxmlformats.org/markup-compatibility/2006">
              <mc:Choice xmlns:v="urn:schemas-microsoft-com:vml" Requires="v">
                <p:oleObj name="Document" r:id="rId2" imgW="5401235" imgH="4925145" progId="Word.Document.12">
                  <p:embed/>
                </p:oleObj>
              </mc:Choice>
              <mc:Fallback>
                <p:oleObj name="Document" r:id="rId2" imgW="5401235" imgH="4925145" progId="Word.Document.12">
                  <p:embed/>
                  <p:pic>
                    <p:nvPicPr>
                      <p:cNvPr id="0" name=""/>
                      <p:cNvPicPr/>
                      <p:nvPr/>
                    </p:nvPicPr>
                    <p:blipFill>
                      <a:blip r:embed="rId3"/>
                      <a:stretch>
                        <a:fillRect/>
                      </a:stretch>
                    </p:blipFill>
                    <p:spPr>
                      <a:xfrm>
                        <a:off x="3395663" y="965200"/>
                        <a:ext cx="5400675" cy="4924425"/>
                      </a:xfrm>
                      <a:prstGeom prst="rect">
                        <a:avLst/>
                      </a:prstGeom>
                    </p:spPr>
                  </p:pic>
                </p:oleObj>
              </mc:Fallback>
            </mc:AlternateContent>
          </a:graphicData>
        </a:graphic>
      </p:graphicFrame>
    </p:spTree>
    <p:extLst>
      <p:ext uri="{BB962C8B-B14F-4D97-AF65-F5344CB8AC3E}">
        <p14:creationId xmlns:p14="http://schemas.microsoft.com/office/powerpoint/2010/main" val="518573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595B6777-5ACF-FBB1-B076-0F578922602B}"/>
              </a:ext>
            </a:extLst>
          </p:cNvPr>
          <p:cNvSpPr txBox="1"/>
          <p:nvPr/>
        </p:nvSpPr>
        <p:spPr>
          <a:xfrm>
            <a:off x="587388" y="712728"/>
            <a:ext cx="11017224" cy="3693319"/>
          </a:xfrm>
          <a:prstGeom prst="rect">
            <a:avLst/>
          </a:prstGeom>
          <a:noFill/>
        </p:spPr>
        <p:txBody>
          <a:bodyPr wrap="square">
            <a:spAutoFit/>
          </a:bodyPr>
          <a:lstStyle/>
          <a:p>
            <a:r>
              <a:rPr lang="es-PE" dirty="0"/>
              <a:t>Durante la visita del inspector de la SUNAFIL, este le dice que ordenará el cierre temporal de su almacén principal argumentando que existe un riesgo inminente que atenta contra la vida de los trabajadores.</a:t>
            </a:r>
          </a:p>
          <a:p>
            <a:endParaRPr lang="es-PE" dirty="0"/>
          </a:p>
          <a:p>
            <a:r>
              <a:rPr lang="es-PE" b="1" dirty="0"/>
              <a:t>Realice la estimación del nivel de riesgo según el Resolución Ministerial N° 034-2020-TR (14/02/2020), “Criterios para la determinación del nivel de riesgo en materia de SST y la graduación de la sanción  de Cierre temporal” y luego indique que medidas de control pudieron haber ayudado a no recibir la sanción por parte de la Autoridad</a:t>
            </a:r>
          </a:p>
          <a:p>
            <a:endParaRPr lang="es-PE" dirty="0"/>
          </a:p>
          <a:p>
            <a:r>
              <a:rPr lang="es-PE" dirty="0"/>
              <a:t>Hallazgos del inspector: </a:t>
            </a:r>
          </a:p>
          <a:p>
            <a:r>
              <a:rPr lang="es-PE" dirty="0"/>
              <a:t>Condición: trabajo con herramientas hechizas y se aprecia trabajadores con heridas en las manos (herida no incapacitantes). Existen registro que anteriormente hubo accidentes incapacitantes por este motivo</a:t>
            </a:r>
          </a:p>
          <a:p>
            <a:r>
              <a:rPr lang="es-PE" dirty="0"/>
              <a:t>Número de trabajadores afectados: 25</a:t>
            </a:r>
          </a:p>
          <a:p>
            <a:r>
              <a:rPr lang="es-PE" dirty="0"/>
              <a:t>NO se pudo comprobar que los trabajadores hayan sido capacitados ni que exista algún estándar para el uso de herramientas.</a:t>
            </a:r>
          </a:p>
        </p:txBody>
      </p:sp>
      <p:sp>
        <p:nvSpPr>
          <p:cNvPr id="7" name="CuadroTexto 6">
            <a:extLst>
              <a:ext uri="{FF2B5EF4-FFF2-40B4-BE49-F238E27FC236}">
                <a16:creationId xmlns:a16="http://schemas.microsoft.com/office/drawing/2014/main" id="{5988CBB9-8705-ACEB-1FDB-A2C87F0CFB39}"/>
              </a:ext>
            </a:extLst>
          </p:cNvPr>
          <p:cNvSpPr txBox="1"/>
          <p:nvPr/>
        </p:nvSpPr>
        <p:spPr>
          <a:xfrm>
            <a:off x="2351584" y="116632"/>
            <a:ext cx="7488832" cy="523220"/>
          </a:xfrm>
          <a:prstGeom prst="rect">
            <a:avLst/>
          </a:prstGeom>
          <a:noFill/>
        </p:spPr>
        <p:txBody>
          <a:bodyPr wrap="square" rtlCol="0">
            <a:spAutoFit/>
          </a:bodyPr>
          <a:lstStyle/>
          <a:p>
            <a:pPr algn="ctr"/>
            <a:r>
              <a:rPr lang="es-PE" sz="2800" b="1" dirty="0"/>
              <a:t>EJERCICIO N° 3</a:t>
            </a:r>
          </a:p>
        </p:txBody>
      </p:sp>
      <p:sp>
        <p:nvSpPr>
          <p:cNvPr id="11" name="CuadroTexto 10">
            <a:extLst>
              <a:ext uri="{FF2B5EF4-FFF2-40B4-BE49-F238E27FC236}">
                <a16:creationId xmlns:a16="http://schemas.microsoft.com/office/drawing/2014/main" id="{FBA84D1F-78DE-FCBA-4A3D-08235E51B231}"/>
              </a:ext>
            </a:extLst>
          </p:cNvPr>
          <p:cNvSpPr txBox="1"/>
          <p:nvPr/>
        </p:nvSpPr>
        <p:spPr>
          <a:xfrm>
            <a:off x="587388" y="5068054"/>
            <a:ext cx="11276484" cy="1077218"/>
          </a:xfrm>
          <a:prstGeom prst="rect">
            <a:avLst/>
          </a:prstGeom>
          <a:noFill/>
        </p:spPr>
        <p:txBody>
          <a:bodyPr wrap="square" rtlCol="0">
            <a:spAutoFit/>
          </a:bodyPr>
          <a:lstStyle/>
          <a:p>
            <a:r>
              <a:rPr lang="es-PE" sz="1600" dirty="0"/>
              <a:t>Criterio de evaluación:</a:t>
            </a:r>
          </a:p>
          <a:p>
            <a:pPr marL="457200" indent="-457200">
              <a:buFont typeface="+mj-lt"/>
              <a:buAutoNum type="arabicPeriod"/>
            </a:pPr>
            <a:r>
              <a:rPr lang="es-PE" sz="1600" dirty="0"/>
              <a:t>Determinacion del valor de la probabilidad: 1 punto</a:t>
            </a:r>
          </a:p>
          <a:p>
            <a:pPr marL="457200" indent="-457200">
              <a:buFont typeface="+mj-lt"/>
              <a:buAutoNum type="arabicPeriod"/>
            </a:pPr>
            <a:r>
              <a:rPr lang="es-PE" sz="1600" dirty="0" err="1"/>
              <a:t>Determinacion</a:t>
            </a:r>
            <a:r>
              <a:rPr lang="es-PE" sz="1600" dirty="0"/>
              <a:t> de la severidad: 1 punto</a:t>
            </a:r>
          </a:p>
          <a:p>
            <a:pPr marL="457200" indent="-457200">
              <a:buFont typeface="+mj-lt"/>
              <a:buAutoNum type="arabicPeriod"/>
            </a:pPr>
            <a:r>
              <a:rPr lang="es-PE" sz="1600" dirty="0"/>
              <a:t>Medidas de control propuesta (2puntos)</a:t>
            </a:r>
          </a:p>
        </p:txBody>
      </p:sp>
    </p:spTree>
    <p:extLst>
      <p:ext uri="{BB962C8B-B14F-4D97-AF65-F5344CB8AC3E}">
        <p14:creationId xmlns:p14="http://schemas.microsoft.com/office/powerpoint/2010/main" val="40014166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CF045DDB-B0FA-6E25-5D7D-4EBB025BFD22}"/>
              </a:ext>
            </a:extLst>
          </p:cNvPr>
          <p:cNvSpPr txBox="1"/>
          <p:nvPr/>
        </p:nvSpPr>
        <p:spPr>
          <a:xfrm>
            <a:off x="551384" y="404664"/>
            <a:ext cx="11276484" cy="6494085"/>
          </a:xfrm>
          <a:prstGeom prst="rect">
            <a:avLst/>
          </a:prstGeom>
          <a:noFill/>
        </p:spPr>
        <p:txBody>
          <a:bodyPr wrap="square" rtlCol="0">
            <a:spAutoFit/>
          </a:bodyPr>
          <a:lstStyle/>
          <a:p>
            <a:r>
              <a:rPr lang="es-PE" sz="2000" b="1" dirty="0"/>
              <a:t>Criterios a Resolver:</a:t>
            </a:r>
          </a:p>
          <a:p>
            <a:r>
              <a:rPr lang="es-PE" sz="1600" b="1" i="1" dirty="0"/>
              <a:t>1. Determinación del valor de la probabilidad</a:t>
            </a:r>
          </a:p>
          <a:p>
            <a:endParaRPr lang="es-PE" sz="1600" dirty="0">
              <a:solidFill>
                <a:srgbClr val="FF0000"/>
              </a:solidFill>
            </a:endParaRPr>
          </a:p>
          <a:p>
            <a:endParaRPr lang="es-PE" sz="1600" dirty="0">
              <a:solidFill>
                <a:srgbClr val="FF0000"/>
              </a:solidFill>
            </a:endParaRPr>
          </a:p>
          <a:p>
            <a:endParaRPr lang="es-PE" sz="1600" dirty="0">
              <a:solidFill>
                <a:srgbClr val="FF0000"/>
              </a:solidFill>
            </a:endParaRPr>
          </a:p>
          <a:p>
            <a:r>
              <a:rPr lang="es-PE" sz="1600" dirty="0">
                <a:solidFill>
                  <a:srgbClr val="FF0000"/>
                </a:solidFill>
              </a:rPr>
              <a:t>                                                                P=3+3+3+3</a:t>
            </a:r>
          </a:p>
          <a:p>
            <a:r>
              <a:rPr lang="es-PE" sz="1600" dirty="0">
                <a:solidFill>
                  <a:srgbClr val="FF0000"/>
                </a:solidFill>
              </a:rPr>
              <a:t>                                                                </a:t>
            </a:r>
            <a:r>
              <a:rPr lang="es-PE" sz="1600" dirty="0">
                <a:solidFill>
                  <a:srgbClr val="FF0000"/>
                </a:solidFill>
                <a:highlight>
                  <a:srgbClr val="FFFF00"/>
                </a:highlight>
              </a:rPr>
              <a:t>P=12</a:t>
            </a:r>
          </a:p>
          <a:p>
            <a:endParaRPr lang="es-PE" sz="1600" dirty="0">
              <a:solidFill>
                <a:srgbClr val="FF0000"/>
              </a:solidFill>
            </a:endParaRPr>
          </a:p>
          <a:p>
            <a:r>
              <a:rPr lang="es-PE" sz="1600" b="1" i="1" dirty="0"/>
              <a:t>2. Determinación de la severidad:</a:t>
            </a:r>
          </a:p>
          <a:p>
            <a:r>
              <a:rPr lang="es-PE" sz="1600" dirty="0">
                <a:solidFill>
                  <a:srgbClr val="FF0000"/>
                </a:solidFill>
              </a:rPr>
              <a:t>                                                                                </a:t>
            </a:r>
          </a:p>
          <a:p>
            <a:endParaRPr lang="es-PE" sz="1600" dirty="0">
              <a:solidFill>
                <a:srgbClr val="FF0000"/>
              </a:solidFill>
            </a:endParaRPr>
          </a:p>
          <a:p>
            <a:r>
              <a:rPr lang="es-PE" sz="1600" dirty="0">
                <a:solidFill>
                  <a:srgbClr val="FF0000"/>
                </a:solidFill>
              </a:rPr>
              <a:t>                                                                                 </a:t>
            </a:r>
            <a:r>
              <a:rPr lang="es-PE" sz="1600" dirty="0">
                <a:solidFill>
                  <a:srgbClr val="FF0000"/>
                </a:solidFill>
                <a:highlight>
                  <a:srgbClr val="FFFF00"/>
                </a:highlight>
              </a:rPr>
              <a:t>VALOR:2</a:t>
            </a:r>
          </a:p>
          <a:p>
            <a:endParaRPr lang="es-PE" sz="1600" dirty="0"/>
          </a:p>
          <a:p>
            <a:endParaRPr lang="es-PE" sz="1600" dirty="0"/>
          </a:p>
          <a:p>
            <a:r>
              <a:rPr lang="es-PE" sz="1600" dirty="0"/>
              <a:t>ENTONCES  CALIFICAMOS EL NIVEL DE RIESGO:</a:t>
            </a:r>
          </a:p>
          <a:p>
            <a:endParaRPr lang="es-PE" sz="1600" dirty="0"/>
          </a:p>
          <a:p>
            <a:r>
              <a:rPr lang="es-PE" sz="1600" dirty="0"/>
              <a:t>                                                       =&gt;    </a:t>
            </a:r>
            <a:r>
              <a:rPr lang="es-PE" sz="1600" dirty="0">
                <a:highlight>
                  <a:srgbClr val="FFFF00"/>
                </a:highlight>
              </a:rPr>
              <a:t>NR=12 X 2</a:t>
            </a:r>
          </a:p>
          <a:p>
            <a:endParaRPr lang="es-PE" sz="1600" dirty="0"/>
          </a:p>
          <a:p>
            <a:endParaRPr lang="es-PE" sz="1600" dirty="0"/>
          </a:p>
          <a:p>
            <a:endParaRPr lang="es-PE" sz="1600" dirty="0"/>
          </a:p>
          <a:p>
            <a:endParaRPr lang="es-PE" sz="1600" dirty="0"/>
          </a:p>
          <a:p>
            <a:r>
              <a:rPr lang="es-PE" sz="1600" b="1" i="1" dirty="0"/>
              <a:t>3. Medidas de control propuesta.</a:t>
            </a:r>
          </a:p>
          <a:p>
            <a:pPr marL="285750" indent="-285750">
              <a:buFontTx/>
              <a:buChar char="-"/>
            </a:pPr>
            <a:r>
              <a:rPr lang="es-PE" sz="1600" i="1" dirty="0"/>
              <a:t>Inspección trimestral de herramientas que cumplan los estándares de trabajo para el control de riesgos.</a:t>
            </a:r>
          </a:p>
          <a:p>
            <a:pPr marL="285750" indent="-285750">
              <a:buFontTx/>
              <a:buChar char="-"/>
            </a:pPr>
            <a:r>
              <a:rPr lang="es-PE" sz="1600" i="1" dirty="0"/>
              <a:t>Remplazar las herramientas actuales por unas en condiciones estandarizadas.</a:t>
            </a:r>
          </a:p>
          <a:p>
            <a:pPr marL="285750" indent="-285750">
              <a:buFontTx/>
              <a:buChar char="-"/>
            </a:pPr>
            <a:r>
              <a:rPr lang="es-PE" sz="1600" i="1" dirty="0"/>
              <a:t>Brindar los EPPS adecuados para los trabajadores de obra.</a:t>
            </a:r>
          </a:p>
        </p:txBody>
      </p:sp>
      <p:pic>
        <p:nvPicPr>
          <p:cNvPr id="4" name="Imagen 3">
            <a:extLst>
              <a:ext uri="{FF2B5EF4-FFF2-40B4-BE49-F238E27FC236}">
                <a16:creationId xmlns:a16="http://schemas.microsoft.com/office/drawing/2014/main" id="{ED85CF04-99C9-AA2A-B37B-C9DABEDB7580}"/>
              </a:ext>
            </a:extLst>
          </p:cNvPr>
          <p:cNvPicPr>
            <a:picLocks noChangeAspect="1"/>
          </p:cNvPicPr>
          <p:nvPr/>
        </p:nvPicPr>
        <p:blipFill rotWithShape="1">
          <a:blip r:embed="rId2"/>
          <a:srcRect l="44684" t="46850" r="45866" b="50000"/>
          <a:stretch/>
        </p:blipFill>
        <p:spPr>
          <a:xfrm>
            <a:off x="3407701" y="980728"/>
            <a:ext cx="2688299" cy="504056"/>
          </a:xfrm>
          <a:prstGeom prst="rect">
            <a:avLst/>
          </a:prstGeom>
        </p:spPr>
      </p:pic>
      <p:pic>
        <p:nvPicPr>
          <p:cNvPr id="6" name="Imagen 5">
            <a:extLst>
              <a:ext uri="{FF2B5EF4-FFF2-40B4-BE49-F238E27FC236}">
                <a16:creationId xmlns:a16="http://schemas.microsoft.com/office/drawing/2014/main" id="{761C2A2F-1489-8A4E-9310-4B6682A16FDC}"/>
              </a:ext>
            </a:extLst>
          </p:cNvPr>
          <p:cNvPicPr>
            <a:picLocks noChangeAspect="1"/>
          </p:cNvPicPr>
          <p:nvPr/>
        </p:nvPicPr>
        <p:blipFill rotWithShape="1">
          <a:blip r:embed="rId2"/>
          <a:srcRect l="35825" t="68900" r="35235" b="20600"/>
          <a:stretch/>
        </p:blipFill>
        <p:spPr>
          <a:xfrm>
            <a:off x="6888088" y="764704"/>
            <a:ext cx="3528392" cy="720080"/>
          </a:xfrm>
          <a:prstGeom prst="rect">
            <a:avLst/>
          </a:prstGeom>
        </p:spPr>
      </p:pic>
      <p:pic>
        <p:nvPicPr>
          <p:cNvPr id="8" name="Imagen 7">
            <a:extLst>
              <a:ext uri="{FF2B5EF4-FFF2-40B4-BE49-F238E27FC236}">
                <a16:creationId xmlns:a16="http://schemas.microsoft.com/office/drawing/2014/main" id="{946CA489-C5B7-414D-C682-55DBF4B083D0}"/>
              </a:ext>
            </a:extLst>
          </p:cNvPr>
          <p:cNvPicPr>
            <a:picLocks noChangeAspect="1"/>
          </p:cNvPicPr>
          <p:nvPr/>
        </p:nvPicPr>
        <p:blipFill rotWithShape="1">
          <a:blip r:embed="rId3"/>
          <a:srcRect l="37006" t="29000" r="34644" b="58400"/>
          <a:stretch/>
        </p:blipFill>
        <p:spPr>
          <a:xfrm>
            <a:off x="695400" y="2789932"/>
            <a:ext cx="3456384" cy="864096"/>
          </a:xfrm>
          <a:prstGeom prst="rect">
            <a:avLst/>
          </a:prstGeom>
        </p:spPr>
      </p:pic>
      <p:pic>
        <p:nvPicPr>
          <p:cNvPr id="10" name="Imagen 9">
            <a:extLst>
              <a:ext uri="{FF2B5EF4-FFF2-40B4-BE49-F238E27FC236}">
                <a16:creationId xmlns:a16="http://schemas.microsoft.com/office/drawing/2014/main" id="{1A760F99-E38B-57F6-D6F8-9B42AC69243C}"/>
              </a:ext>
            </a:extLst>
          </p:cNvPr>
          <p:cNvPicPr>
            <a:picLocks noChangeAspect="1"/>
          </p:cNvPicPr>
          <p:nvPr/>
        </p:nvPicPr>
        <p:blipFill rotWithShape="1">
          <a:blip r:embed="rId4"/>
          <a:srcRect l="34644" t="56300" r="47638" b="30050"/>
          <a:stretch/>
        </p:blipFill>
        <p:spPr>
          <a:xfrm>
            <a:off x="695400" y="4293096"/>
            <a:ext cx="2326412" cy="1008112"/>
          </a:xfrm>
          <a:prstGeom prst="rect">
            <a:avLst/>
          </a:prstGeom>
        </p:spPr>
      </p:pic>
      <p:sp>
        <p:nvSpPr>
          <p:cNvPr id="11" name="Rectángulo 10">
            <a:extLst>
              <a:ext uri="{FF2B5EF4-FFF2-40B4-BE49-F238E27FC236}">
                <a16:creationId xmlns:a16="http://schemas.microsoft.com/office/drawing/2014/main" id="{F095AD63-3983-DACD-56A2-E4A4092DBB5A}"/>
              </a:ext>
            </a:extLst>
          </p:cNvPr>
          <p:cNvSpPr/>
          <p:nvPr/>
        </p:nvSpPr>
        <p:spPr>
          <a:xfrm>
            <a:off x="2279576" y="4293096"/>
            <a:ext cx="742236" cy="36004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2499643889"/>
      </p:ext>
    </p:extLst>
  </p:cSld>
  <p:clrMapOvr>
    <a:masterClrMapping/>
  </p:clrMapOvr>
</p:sld>
</file>

<file path=ppt/theme/theme1.xml><?xml version="1.0" encoding="utf-8"?>
<a:theme xmlns:a="http://schemas.openxmlformats.org/drawingml/2006/main" name="plantilla Puc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plantilla Pucp</Template>
  <TotalTime>281</TotalTime>
  <Words>624</Words>
  <Application>Microsoft Office PowerPoint</Application>
  <PresentationFormat>Panorámica</PresentationFormat>
  <Paragraphs>79</Paragraphs>
  <Slides>9</Slides>
  <Notes>0</Notes>
  <HiddenSlides>0</HiddenSlides>
  <MMClips>0</MMClips>
  <ScaleCrop>false</ScaleCrop>
  <HeadingPairs>
    <vt:vector size="8" baseType="variant">
      <vt:variant>
        <vt:lpstr>Fuentes usadas</vt:lpstr>
      </vt:variant>
      <vt:variant>
        <vt:i4>2</vt:i4>
      </vt:variant>
      <vt:variant>
        <vt:lpstr>Tema</vt:lpstr>
      </vt:variant>
      <vt:variant>
        <vt:i4>1</vt:i4>
      </vt:variant>
      <vt:variant>
        <vt:lpstr>Servidores OLE incrustados</vt:lpstr>
      </vt:variant>
      <vt:variant>
        <vt:i4>1</vt:i4>
      </vt:variant>
      <vt:variant>
        <vt:lpstr>Títulos de diapositiva</vt:lpstr>
      </vt:variant>
      <vt:variant>
        <vt:i4>9</vt:i4>
      </vt:variant>
    </vt:vector>
  </HeadingPairs>
  <TitlesOfParts>
    <vt:vector size="13" baseType="lpstr">
      <vt:lpstr>Arial</vt:lpstr>
      <vt:lpstr>Calibri</vt:lpstr>
      <vt:lpstr>plantilla Pucp</vt:lpstr>
      <vt:lpstr>Document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Edison Mendoza Hidalgo</dc:creator>
  <cp:lastModifiedBy>Victoria</cp:lastModifiedBy>
  <cp:revision>21</cp:revision>
  <dcterms:created xsi:type="dcterms:W3CDTF">2021-09-01T19:50:16Z</dcterms:created>
  <dcterms:modified xsi:type="dcterms:W3CDTF">2023-07-28T03:44:37Z</dcterms:modified>
</cp:coreProperties>
</file>

<file path=docProps/thumbnail.jpeg>
</file>